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handoutMasterIdLst>
    <p:handoutMasterId r:id="rId15"/>
  </p:handoutMasterIdLst>
  <p:sldIdLst>
    <p:sldId id="332" r:id="rId5"/>
    <p:sldId id="327" r:id="rId6"/>
    <p:sldId id="319" r:id="rId7"/>
    <p:sldId id="336" r:id="rId8"/>
    <p:sldId id="337" r:id="rId9"/>
    <p:sldId id="338" r:id="rId10"/>
    <p:sldId id="339" r:id="rId11"/>
    <p:sldId id="340" r:id="rId12"/>
    <p:sldId id="341"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DF2F9"/>
    <a:srgbClr val="DFE8F5"/>
    <a:srgbClr val="0271B7"/>
    <a:srgbClr val="76BDD0"/>
    <a:srgbClr val="4F81BD"/>
    <a:srgbClr val="F3F6FB"/>
    <a:srgbClr val="1D599C"/>
    <a:srgbClr val="0069B4"/>
    <a:srgbClr val="8CC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9D6064-33AA-43B5-B0CE-E6B4DD226A08}" v="4" dt="2021-02-26T17:25:49.49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387" y="4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A44582-8C54-4869-AD6E-A13AEDA4766C}" type="datetimeFigureOut">
              <a:rPr lang="de-DE" smtClean="0"/>
              <a:pPr/>
              <a:t>02.03.2021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F8FAE1-6289-465F-A208-48F2831140C3}" type="slidenum">
              <a:rPr lang="de-DE" smtClean="0"/>
              <a:pPr/>
              <a:t>‹Nº›</a:t>
            </a:fld>
            <a:endParaRPr lang="de-DE"/>
          </a:p>
        </p:txBody>
      </p:sp>
    </p:spTree>
    <p:extLst>
      <p:ext uri="{BB962C8B-B14F-4D97-AF65-F5344CB8AC3E}">
        <p14:creationId xmlns:p14="http://schemas.microsoft.com/office/powerpoint/2010/main" val="109030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B95921-6526-4218-8363-F00866F49B20}" type="datetimeFigureOut">
              <a:rPr lang="de-DE" smtClean="0"/>
              <a:pPr/>
              <a:t>02.03.2021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2BFD1-FC59-4E12-9010-C305F49C73DC}" type="slidenum">
              <a:rPr lang="de-DE" smtClean="0"/>
              <a:pPr/>
              <a:t>‹Nº›</a:t>
            </a:fld>
            <a:endParaRPr lang="de-DE"/>
          </a:p>
        </p:txBody>
      </p:sp>
    </p:spTree>
    <p:extLst>
      <p:ext uri="{BB962C8B-B14F-4D97-AF65-F5344CB8AC3E}">
        <p14:creationId xmlns:p14="http://schemas.microsoft.com/office/powerpoint/2010/main" val="19072765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026" name="Picture 2" descr="S:\Calls\C_5794\Working_docs\Grafik\DHE_Logo_Transparent-01.png"/>
          <p:cNvPicPr>
            <a:picLocks noChangeAspect="1" noChangeArrowheads="1"/>
          </p:cNvPicPr>
          <p:nvPr userDrawn="1"/>
        </p:nvPicPr>
        <p:blipFill>
          <a:blip r:embed="rId2" cstate="print"/>
          <a:srcRect/>
          <a:stretch>
            <a:fillRect/>
          </a:stretch>
        </p:blipFill>
        <p:spPr bwMode="auto">
          <a:xfrm>
            <a:off x="2900826" y="678448"/>
            <a:ext cx="3299662" cy="1770874"/>
          </a:xfrm>
          <a:prstGeom prst="rect">
            <a:avLst/>
          </a:prstGeom>
          <a:noFill/>
        </p:spPr>
      </p:pic>
      <p:sp>
        <p:nvSpPr>
          <p:cNvPr id="2" name="Titel 1"/>
          <p:cNvSpPr>
            <a:spLocks noGrp="1"/>
          </p:cNvSpPr>
          <p:nvPr>
            <p:ph type="ctrTitle"/>
          </p:nvPr>
        </p:nvSpPr>
        <p:spPr>
          <a:xfrm>
            <a:off x="0" y="2823071"/>
            <a:ext cx="9144000" cy="1470025"/>
          </a:xfrm>
          <a:solidFill>
            <a:srgbClr val="EDF2F9"/>
          </a:solidFill>
        </p:spPr>
        <p:txBody>
          <a:bodyPr vert="horz" lIns="91440" tIns="45720" rIns="91440" bIns="45720" rtlCol="0" anchor="ctr">
            <a:normAutofit/>
          </a:bodyPr>
          <a:lstStyle>
            <a:lvl1pPr algn="ctr" defTabSz="914400" rtl="0" eaLnBrk="1" latinLnBrk="0" hangingPunct="1">
              <a:spcBef>
                <a:spcPct val="0"/>
              </a:spcBef>
              <a:buNone/>
              <a:defRPr lang="de-DE" sz="3600" b="1" kern="1200" smtClean="0">
                <a:solidFill>
                  <a:srgbClr val="1D599C"/>
                </a:solidFill>
                <a:latin typeface="Lato" pitchFamily="34" charset="0"/>
                <a:ea typeface="Lato" pitchFamily="34" charset="0"/>
                <a:cs typeface="Lato" pitchFamily="34" charset="0"/>
              </a:defRPr>
            </a:lvl1pPr>
          </a:lstStyle>
          <a:p>
            <a:r>
              <a:rPr lang="en-GB" noProof="0" err="1"/>
              <a:t>Titelmasterformat</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p:txBody>
      </p:sp>
      <p:sp>
        <p:nvSpPr>
          <p:cNvPr id="3" name="Untertitel 2"/>
          <p:cNvSpPr>
            <a:spLocks noGrp="1"/>
          </p:cNvSpPr>
          <p:nvPr>
            <p:ph type="subTitle" idx="1"/>
          </p:nvPr>
        </p:nvSpPr>
        <p:spPr>
          <a:xfrm>
            <a:off x="1371600" y="4582869"/>
            <a:ext cx="6400800" cy="646331"/>
          </a:xfrm>
          <a:noFill/>
        </p:spPr>
        <p:txBody>
          <a:bodyPr wrap="square" rtlCol="0">
            <a:spAutoFit/>
          </a:bodyPr>
          <a:lstStyle>
            <a:lvl1pPr marL="0" indent="0" algn="ctr" defTabSz="914400" rtl="0" eaLnBrk="1" latinLnBrk="0" hangingPunct="1">
              <a:spcBef>
                <a:spcPts val="0"/>
              </a:spcBef>
              <a:buNone/>
              <a:defRPr lang="de-DE" sz="1800" kern="1200" dirty="0" smtClean="0">
                <a:solidFill>
                  <a:srgbClr val="0069B4"/>
                </a:solidFill>
                <a:latin typeface="Lato" pitchFamily="34" charset="0"/>
                <a:ea typeface="Lato" pitchFamily="34" charset="0"/>
                <a:cs typeface="Lat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err="1"/>
              <a:t>Formatvorlage</a:t>
            </a:r>
            <a:r>
              <a:rPr lang="en-GB" noProof="0"/>
              <a:t> des </a:t>
            </a:r>
            <a:r>
              <a:rPr lang="en-GB" noProof="0" err="1"/>
              <a:t>Untertitelmasters</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p:txBody>
      </p:sp>
      <p:sp>
        <p:nvSpPr>
          <p:cNvPr id="4" name="Datumsplatzhalter 3"/>
          <p:cNvSpPr>
            <a:spLocks noGrp="1"/>
          </p:cNvSpPr>
          <p:nvPr>
            <p:ph type="dt" sz="half" idx="10"/>
          </p:nvPr>
        </p:nvSpPr>
        <p:spPr>
          <a:xfrm>
            <a:off x="457200" y="6356350"/>
            <a:ext cx="1162472" cy="365125"/>
          </a:xfrm>
        </p:spPr>
        <p:txBody>
          <a:bodyPr/>
          <a:lstStyle>
            <a:lvl1pPr>
              <a:defRPr>
                <a:solidFill>
                  <a:srgbClr val="0069B4"/>
                </a:solidFill>
              </a:defRPr>
            </a:lvl1pPr>
          </a:lstStyle>
          <a:p>
            <a:fld id="{999435EE-205D-418A-A96E-22D6A17818BB}" type="datetime1">
              <a:rPr lang="de-DE" smtClean="0"/>
              <a:t>02.03.2021</a:t>
            </a:fld>
            <a:endParaRPr lang="en-GB"/>
          </a:p>
        </p:txBody>
      </p:sp>
      <p:sp>
        <p:nvSpPr>
          <p:cNvPr id="5" name="Fußzeilenplatzhalter 4"/>
          <p:cNvSpPr>
            <a:spLocks noGrp="1"/>
          </p:cNvSpPr>
          <p:nvPr>
            <p:ph type="ftr" sz="quarter" idx="11"/>
          </p:nvPr>
        </p:nvSpPr>
        <p:spPr>
          <a:xfrm>
            <a:off x="1691680" y="6356350"/>
            <a:ext cx="5832648" cy="365125"/>
          </a:xfrm>
        </p:spPr>
        <p:txBody>
          <a:bodyPr/>
          <a:lstStyle>
            <a:lvl1pPr>
              <a:defRPr>
                <a:solidFill>
                  <a:srgbClr val="0069B4"/>
                </a:solidFill>
              </a:defRPr>
            </a:lvl1pPr>
          </a:lstStyle>
          <a:p>
            <a:r>
              <a:rPr lang="en-US"/>
              <a:t>DHE White Paper - Overview</a:t>
            </a:r>
            <a:endParaRPr lang="en-GB"/>
          </a:p>
        </p:txBody>
      </p:sp>
      <p:sp>
        <p:nvSpPr>
          <p:cNvPr id="6" name="Foliennummernplatzhalter 5"/>
          <p:cNvSpPr>
            <a:spLocks noGrp="1"/>
          </p:cNvSpPr>
          <p:nvPr>
            <p:ph type="sldNum" sz="quarter" idx="12"/>
          </p:nvPr>
        </p:nvSpPr>
        <p:spPr>
          <a:xfrm>
            <a:off x="7596336" y="6356350"/>
            <a:ext cx="1090464" cy="365125"/>
          </a:xfrm>
        </p:spPr>
        <p:txBody>
          <a:bodyPr/>
          <a:lstStyle>
            <a:lvl1pPr>
              <a:defRPr>
                <a:solidFill>
                  <a:schemeClr val="bg1"/>
                </a:solidFill>
              </a:defRPr>
            </a:lvl1pPr>
          </a:lstStyle>
          <a:p>
            <a:fld id="{22AF34C2-4083-4CC0-97B4-400ADDA9603F}" type="slidenum">
              <a:rPr lang="en-GB" smtClean="0"/>
              <a:pPr/>
              <a:t>‹Nº›</a:t>
            </a:fld>
            <a:endParaRPr lang="en-GB"/>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8" name="Ellipse 7"/>
          <p:cNvSpPr/>
          <p:nvPr userDrawn="1"/>
        </p:nvSpPr>
        <p:spPr>
          <a:xfrm>
            <a:off x="8529164" y="6385422"/>
            <a:ext cx="396000" cy="396000"/>
          </a:xfrm>
          <a:prstGeom prst="ellipse">
            <a:avLst/>
          </a:prstGeom>
          <a:solidFill>
            <a:srgbClr val="0271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2555776" y="188640"/>
            <a:ext cx="6573416" cy="648072"/>
          </a:xfrm>
          <a:solidFill>
            <a:srgbClr val="EDF2F9"/>
          </a:solidFill>
        </p:spPr>
        <p:txBody>
          <a:bodyPr vert="horz" lIns="91440" tIns="45720" rIns="91440" bIns="45720" rtlCol="0" anchor="ctr">
            <a:noAutofit/>
          </a:bodyPr>
          <a:lstStyle>
            <a:lvl1pPr algn="l" defTabSz="914400" rtl="0" eaLnBrk="1" latinLnBrk="0" hangingPunct="1">
              <a:spcBef>
                <a:spcPct val="0"/>
              </a:spcBef>
              <a:buNone/>
              <a:defRPr lang="de-DE" sz="2200" kern="1200" dirty="0" smtClean="0">
                <a:solidFill>
                  <a:srgbClr val="1D599C"/>
                </a:solidFill>
                <a:latin typeface="Lato" pitchFamily="34" charset="0"/>
                <a:ea typeface="Lato" pitchFamily="34" charset="0"/>
                <a:cs typeface="Lato" pitchFamily="34" charset="0"/>
              </a:defRPr>
            </a:lvl1pPr>
          </a:lstStyle>
          <a:p>
            <a:r>
              <a:rPr lang="en-GB" noProof="0" err="1"/>
              <a:t>Titelmasterformat</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p:txBody>
      </p:sp>
      <p:sp>
        <p:nvSpPr>
          <p:cNvPr id="3" name="Inhaltsplatzhalter 2"/>
          <p:cNvSpPr>
            <a:spLocks noGrp="1"/>
          </p:cNvSpPr>
          <p:nvPr>
            <p:ph idx="1"/>
          </p:nvPr>
        </p:nvSpPr>
        <p:spPr>
          <a:xfrm>
            <a:off x="251520" y="1124744"/>
            <a:ext cx="8640960" cy="5112568"/>
          </a:xfrm>
        </p:spPr>
        <p:txBody>
          <a:bodyPr anchor="t" anchorCtr="0">
            <a:normAutofit/>
          </a:bodyPr>
          <a:lstStyle>
            <a:lvl1pPr>
              <a:spcBef>
                <a:spcPts val="0"/>
              </a:spcBef>
              <a:spcAft>
                <a:spcPts val="600"/>
              </a:spcAft>
              <a:buClr>
                <a:srgbClr val="1D599C"/>
              </a:buClr>
              <a:buFont typeface="Arial" pitchFamily="34" charset="0"/>
              <a:buChar char="►"/>
              <a:defRPr sz="2200">
                <a:solidFill>
                  <a:schemeClr val="tx1"/>
                </a:solidFill>
                <a:latin typeface="Lato" pitchFamily="34" charset="0"/>
                <a:ea typeface="Lato" pitchFamily="34" charset="0"/>
                <a:cs typeface="Lato" pitchFamily="34" charset="0"/>
              </a:defRPr>
            </a:lvl1pPr>
            <a:lvl2pPr>
              <a:spcBef>
                <a:spcPts val="0"/>
              </a:spcBef>
              <a:spcAft>
                <a:spcPts val="600"/>
              </a:spcAft>
              <a:buClr>
                <a:srgbClr val="1D599C"/>
              </a:buClr>
              <a:buFont typeface="Wingdings 3" pitchFamily="18" charset="2"/>
              <a:buChar char="w"/>
              <a:defRPr sz="1800">
                <a:solidFill>
                  <a:schemeClr val="tx1"/>
                </a:solidFill>
                <a:latin typeface="Lato" pitchFamily="34" charset="0"/>
                <a:ea typeface="Lato" pitchFamily="34" charset="0"/>
                <a:cs typeface="Lato" pitchFamily="34" charset="0"/>
              </a:defRPr>
            </a:lvl2pPr>
            <a:lvl3pPr>
              <a:spcBef>
                <a:spcPts val="0"/>
              </a:spcBef>
              <a:spcAft>
                <a:spcPts val="600"/>
              </a:spcAft>
              <a:buClr>
                <a:srgbClr val="1D599C"/>
              </a:buClr>
              <a:defRPr sz="1600">
                <a:solidFill>
                  <a:schemeClr val="tx1"/>
                </a:solidFill>
                <a:latin typeface="Lato" pitchFamily="34" charset="0"/>
                <a:ea typeface="Lato" pitchFamily="34" charset="0"/>
                <a:cs typeface="Lato" pitchFamily="34" charset="0"/>
              </a:defRPr>
            </a:lvl3pPr>
            <a:lvl4pPr>
              <a:spcBef>
                <a:spcPts val="0"/>
              </a:spcBef>
              <a:spcAft>
                <a:spcPts val="600"/>
              </a:spcAft>
              <a:buClr>
                <a:srgbClr val="1D599C"/>
              </a:buClr>
              <a:defRPr sz="1600">
                <a:solidFill>
                  <a:schemeClr val="tx1"/>
                </a:solidFill>
                <a:latin typeface="Lato" pitchFamily="34" charset="0"/>
                <a:ea typeface="Lato" pitchFamily="34" charset="0"/>
                <a:cs typeface="Lato" pitchFamily="34" charset="0"/>
              </a:defRPr>
            </a:lvl4pPr>
            <a:lvl5pPr>
              <a:spcBef>
                <a:spcPts val="0"/>
              </a:spcBef>
              <a:spcAft>
                <a:spcPts val="600"/>
              </a:spcAft>
              <a:buClr>
                <a:srgbClr val="1D599C"/>
              </a:buClr>
              <a:defRPr sz="1600">
                <a:solidFill>
                  <a:schemeClr val="tx1"/>
                </a:solidFill>
                <a:latin typeface="Lato" pitchFamily="34" charset="0"/>
                <a:ea typeface="Lato" pitchFamily="34" charset="0"/>
                <a:cs typeface="Lato" pitchFamily="34" charset="0"/>
              </a:defRPr>
            </a:lvl5pPr>
          </a:lstStyle>
          <a:p>
            <a:pPr lvl="0"/>
            <a:r>
              <a:rPr lang="en-GB" noProof="0" err="1"/>
              <a:t>Textmasterformate</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a:p>
            <a:pPr lvl="1"/>
            <a:r>
              <a:rPr lang="en-GB" noProof="0" err="1"/>
              <a:t>Zweite</a:t>
            </a:r>
            <a:r>
              <a:rPr lang="en-GB" noProof="0"/>
              <a:t> </a:t>
            </a:r>
            <a:r>
              <a:rPr lang="en-GB" noProof="0" err="1"/>
              <a:t>Ebene</a:t>
            </a:r>
            <a:endParaRPr lang="en-GB" noProof="0"/>
          </a:p>
          <a:p>
            <a:pPr lvl="2"/>
            <a:r>
              <a:rPr lang="en-GB" noProof="0" err="1"/>
              <a:t>Dritte</a:t>
            </a:r>
            <a:r>
              <a:rPr lang="en-GB" noProof="0"/>
              <a:t> </a:t>
            </a:r>
            <a:r>
              <a:rPr lang="en-GB" noProof="0" err="1"/>
              <a:t>Ebene</a:t>
            </a:r>
            <a:endParaRPr lang="en-GB" noProof="0"/>
          </a:p>
          <a:p>
            <a:pPr lvl="3"/>
            <a:r>
              <a:rPr lang="en-GB" noProof="0" err="1"/>
              <a:t>Vierte</a:t>
            </a:r>
            <a:r>
              <a:rPr lang="en-GB" noProof="0"/>
              <a:t> </a:t>
            </a:r>
            <a:r>
              <a:rPr lang="en-GB" noProof="0" err="1"/>
              <a:t>Ebene</a:t>
            </a:r>
            <a:endParaRPr lang="en-GB" noProof="0"/>
          </a:p>
          <a:p>
            <a:pPr lvl="4"/>
            <a:r>
              <a:rPr lang="en-GB" noProof="0" err="1"/>
              <a:t>Fünfte</a:t>
            </a:r>
            <a:r>
              <a:rPr lang="en-GB" noProof="0"/>
              <a:t> </a:t>
            </a:r>
            <a:r>
              <a:rPr lang="en-GB" noProof="0" err="1"/>
              <a:t>Ebene</a:t>
            </a:r>
            <a:endParaRPr lang="en-GB" noProof="0"/>
          </a:p>
        </p:txBody>
      </p:sp>
      <p:sp>
        <p:nvSpPr>
          <p:cNvPr id="9" name="Datumsplatzhalter 3"/>
          <p:cNvSpPr>
            <a:spLocks noGrp="1"/>
          </p:cNvSpPr>
          <p:nvPr>
            <p:ph type="dt" sz="half" idx="10"/>
          </p:nvPr>
        </p:nvSpPr>
        <p:spPr>
          <a:xfrm>
            <a:off x="241176" y="6398253"/>
            <a:ext cx="1162472" cy="365125"/>
          </a:xfrm>
        </p:spPr>
        <p:txBody>
          <a:bodyPr/>
          <a:lstStyle>
            <a:lvl1pPr>
              <a:defRPr>
                <a:solidFill>
                  <a:srgbClr val="0069B4"/>
                </a:solidFill>
              </a:defRPr>
            </a:lvl1pPr>
          </a:lstStyle>
          <a:p>
            <a:fld id="{0167CD2D-A513-4A0D-8447-4629AD791BFD}" type="datetime1">
              <a:rPr lang="de-DE" smtClean="0"/>
              <a:t>02.03.2021</a:t>
            </a:fld>
            <a:endParaRPr lang="en-GB"/>
          </a:p>
        </p:txBody>
      </p:sp>
      <p:sp>
        <p:nvSpPr>
          <p:cNvPr id="10" name="Fußzeilenplatzhalter 4"/>
          <p:cNvSpPr>
            <a:spLocks noGrp="1"/>
          </p:cNvSpPr>
          <p:nvPr>
            <p:ph type="ftr" sz="quarter" idx="11"/>
          </p:nvPr>
        </p:nvSpPr>
        <p:spPr>
          <a:xfrm>
            <a:off x="1547664" y="6398253"/>
            <a:ext cx="6120680" cy="365125"/>
          </a:xfrm>
        </p:spPr>
        <p:txBody>
          <a:bodyPr/>
          <a:lstStyle>
            <a:lvl1pPr>
              <a:defRPr>
                <a:solidFill>
                  <a:srgbClr val="0069B4"/>
                </a:solidFill>
              </a:defRPr>
            </a:lvl1pPr>
          </a:lstStyle>
          <a:p>
            <a:r>
              <a:rPr lang="en-US"/>
              <a:t>DHE White Paper - Overview</a:t>
            </a:r>
            <a:endParaRPr lang="en-GB"/>
          </a:p>
        </p:txBody>
      </p:sp>
      <p:sp>
        <p:nvSpPr>
          <p:cNvPr id="11" name="Foliennummernplatzhalter 5"/>
          <p:cNvSpPr>
            <a:spLocks noGrp="1"/>
          </p:cNvSpPr>
          <p:nvPr>
            <p:ph type="sldNum" sz="quarter" idx="12"/>
          </p:nvPr>
        </p:nvSpPr>
        <p:spPr>
          <a:xfrm>
            <a:off x="8547679" y="6398253"/>
            <a:ext cx="367535" cy="365125"/>
          </a:xfrm>
        </p:spPr>
        <p:txBody>
          <a:bodyPr lIns="0" tIns="0" rIns="0" bIns="0"/>
          <a:lstStyle>
            <a:lvl1pPr algn="ctr">
              <a:defRPr>
                <a:solidFill>
                  <a:schemeClr val="bg1"/>
                </a:solidFill>
              </a:defRPr>
            </a:lvl1pPr>
          </a:lstStyle>
          <a:p>
            <a:fld id="{22AF34C2-4083-4CC0-97B4-400ADDA9603F}" type="slidenum">
              <a:rPr lang="en-GB" smtClean="0"/>
              <a:pPr/>
              <a:t>‹Nº›</a:t>
            </a:fld>
            <a:endParaRPr lang="en-GB"/>
          </a:p>
        </p:txBody>
      </p:sp>
      <p:pic>
        <p:nvPicPr>
          <p:cNvPr id="12" name="Picture 2" descr="S:\Calls\C_5794\Working_docs\Grafik\DHE_Logo_Transparent-01.png"/>
          <p:cNvPicPr>
            <a:picLocks noChangeAspect="1" noChangeArrowheads="1"/>
          </p:cNvPicPr>
          <p:nvPr userDrawn="1"/>
        </p:nvPicPr>
        <p:blipFill>
          <a:blip r:embed="rId2" cstate="print"/>
          <a:srcRect/>
          <a:stretch>
            <a:fillRect/>
          </a:stretch>
        </p:blipFill>
        <p:spPr bwMode="auto">
          <a:xfrm>
            <a:off x="179513" y="116633"/>
            <a:ext cx="1475894" cy="792088"/>
          </a:xfrm>
          <a:prstGeom prst="rect">
            <a:avLst/>
          </a:prstGeom>
          <a:noFill/>
        </p:spPr>
      </p:pic>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bg>
      <p:bgPr>
        <a:solidFill>
          <a:srgbClr val="DFE8F5"/>
        </a:solidFill>
        <a:effectLst/>
      </p:bgPr>
    </p:bg>
    <p:spTree>
      <p:nvGrpSpPr>
        <p:cNvPr id="1" name=""/>
        <p:cNvGrpSpPr/>
        <p:nvPr/>
      </p:nvGrpSpPr>
      <p:grpSpPr>
        <a:xfrm>
          <a:off x="0" y="0"/>
          <a:ext cx="0" cy="0"/>
          <a:chOff x="0" y="0"/>
          <a:chExt cx="0" cy="0"/>
        </a:xfrm>
      </p:grpSpPr>
      <p:sp>
        <p:nvSpPr>
          <p:cNvPr id="25" name="Freeform: Shape 11"/>
          <p:cNvSpPr/>
          <p:nvPr userDrawn="1"/>
        </p:nvSpPr>
        <p:spPr>
          <a:xfrm rot="5400000">
            <a:off x="-409836" y="4557042"/>
            <a:ext cx="1674590" cy="854921"/>
          </a:xfrm>
          <a:custGeom>
            <a:avLst/>
            <a:gdLst>
              <a:gd name="connsiteX0" fmla="*/ 0 w 1674590"/>
              <a:gd name="connsiteY0" fmla="*/ 1139893 h 1139894"/>
              <a:gd name="connsiteX1" fmla="*/ 824542 w 1674590"/>
              <a:gd name="connsiteY1" fmla="*/ 0 h 1139894"/>
              <a:gd name="connsiteX2" fmla="*/ 1674590 w 1674590"/>
              <a:gd name="connsiteY2" fmla="*/ 1139894 h 1139894"/>
            </a:gdLst>
            <a:ahLst/>
            <a:cxnLst>
              <a:cxn ang="0">
                <a:pos x="connsiteX0" y="connsiteY0"/>
              </a:cxn>
              <a:cxn ang="0">
                <a:pos x="connsiteX1" y="connsiteY1"/>
              </a:cxn>
              <a:cxn ang="0">
                <a:pos x="connsiteX2" y="connsiteY2"/>
              </a:cxn>
            </a:cxnLst>
            <a:rect l="l" t="t" r="r" b="b"/>
            <a:pathLst>
              <a:path w="1674590" h="1139894">
                <a:moveTo>
                  <a:pt x="0" y="1139893"/>
                </a:moveTo>
                <a:lnTo>
                  <a:pt x="824542" y="0"/>
                </a:lnTo>
                <a:lnTo>
                  <a:pt x="1674590" y="1139894"/>
                </a:lnTo>
                <a:close/>
              </a:path>
            </a:pathLst>
          </a:custGeom>
          <a:solidFill>
            <a:srgbClr val="0271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Freeform: Shape 13"/>
          <p:cNvSpPr/>
          <p:nvPr userDrawn="1"/>
        </p:nvSpPr>
        <p:spPr>
          <a:xfrm rot="10800000" flipV="1">
            <a:off x="0" y="5213254"/>
            <a:ext cx="2810666" cy="1644747"/>
          </a:xfrm>
          <a:custGeom>
            <a:avLst/>
            <a:gdLst>
              <a:gd name="connsiteX0" fmla="*/ 2273790 w 3747554"/>
              <a:gd name="connsiteY0" fmla="*/ 0 h 1644747"/>
              <a:gd name="connsiteX1" fmla="*/ 0 w 3747554"/>
              <a:gd name="connsiteY1" fmla="*/ 1644747 h 1644747"/>
              <a:gd name="connsiteX2" fmla="*/ 3747554 w 3747554"/>
              <a:gd name="connsiteY2" fmla="*/ 1644747 h 1644747"/>
              <a:gd name="connsiteX3" fmla="*/ 3747554 w 3747554"/>
              <a:gd name="connsiteY3" fmla="*/ 1099025 h 1644747"/>
            </a:gdLst>
            <a:ahLst/>
            <a:cxnLst>
              <a:cxn ang="0">
                <a:pos x="connsiteX0" y="connsiteY0"/>
              </a:cxn>
              <a:cxn ang="0">
                <a:pos x="connsiteX1" y="connsiteY1"/>
              </a:cxn>
              <a:cxn ang="0">
                <a:pos x="connsiteX2" y="connsiteY2"/>
              </a:cxn>
              <a:cxn ang="0">
                <a:pos x="connsiteX3" y="connsiteY3"/>
              </a:cxn>
            </a:cxnLst>
            <a:rect l="l" t="t" r="r" b="b"/>
            <a:pathLst>
              <a:path w="3747554" h="1644747">
                <a:moveTo>
                  <a:pt x="2273790" y="0"/>
                </a:moveTo>
                <a:lnTo>
                  <a:pt x="0" y="1644747"/>
                </a:lnTo>
                <a:lnTo>
                  <a:pt x="3747554" y="1644747"/>
                </a:lnTo>
                <a:lnTo>
                  <a:pt x="3747554" y="10990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Freihandform 26"/>
          <p:cNvSpPr/>
          <p:nvPr userDrawn="1"/>
        </p:nvSpPr>
        <p:spPr>
          <a:xfrm>
            <a:off x="-3710" y="-6096"/>
            <a:ext cx="5865429" cy="4723372"/>
          </a:xfrm>
          <a:custGeom>
            <a:avLst/>
            <a:gdLst>
              <a:gd name="connsiteX0" fmla="*/ 0 w 5857840"/>
              <a:gd name="connsiteY0" fmla="*/ 0 h 4720932"/>
              <a:gd name="connsiteX1" fmla="*/ 5857840 w 5857840"/>
              <a:gd name="connsiteY1" fmla="*/ 0 h 4720932"/>
              <a:gd name="connsiteX2" fmla="*/ 5857840 w 5857840"/>
              <a:gd name="connsiteY2" fmla="*/ 4720932 h 4720932"/>
              <a:gd name="connsiteX3" fmla="*/ 0 w 5857840"/>
              <a:gd name="connsiteY3" fmla="*/ 4720932 h 4720932"/>
              <a:gd name="connsiteX4" fmla="*/ 0 w 5857840"/>
              <a:gd name="connsiteY4" fmla="*/ 0 h 4720932"/>
              <a:gd name="connsiteX0" fmla="*/ 4480 w 5862320"/>
              <a:gd name="connsiteY0" fmla="*/ 0 h 4720932"/>
              <a:gd name="connsiteX1" fmla="*/ 5862320 w 5862320"/>
              <a:gd name="connsiteY1" fmla="*/ 0 h 4720932"/>
              <a:gd name="connsiteX2" fmla="*/ 5862320 w 5862320"/>
              <a:gd name="connsiteY2" fmla="*/ 4720932 h 4720932"/>
              <a:gd name="connsiteX3" fmla="*/ 4480 w 5862320"/>
              <a:gd name="connsiteY3" fmla="*/ 4720932 h 4720932"/>
              <a:gd name="connsiteX4" fmla="*/ 0 w 5862320"/>
              <a:gd name="connsiteY4" fmla="*/ 3651592 h 4720932"/>
              <a:gd name="connsiteX5" fmla="*/ 4480 w 58623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3880 w 5861720"/>
              <a:gd name="connsiteY3" fmla="*/ 4720932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17276"/>
              <a:gd name="connsiteX1" fmla="*/ 5861720 w 5861720"/>
              <a:gd name="connsiteY1" fmla="*/ 0 h 4717276"/>
              <a:gd name="connsiteX2" fmla="*/ 1106840 w 5861720"/>
              <a:gd name="connsiteY2" fmla="*/ 4717276 h 4717276"/>
              <a:gd name="connsiteX3" fmla="*/ 0 w 5861720"/>
              <a:gd name="connsiteY3" fmla="*/ 3635856 h 4717276"/>
              <a:gd name="connsiteX4" fmla="*/ 3880 w 5861720"/>
              <a:gd name="connsiteY4" fmla="*/ 0 h 4717276"/>
              <a:gd name="connsiteX0" fmla="*/ 1493 w 5865429"/>
              <a:gd name="connsiteY0" fmla="*/ 0 h 4723372"/>
              <a:gd name="connsiteX1" fmla="*/ 5865429 w 5865429"/>
              <a:gd name="connsiteY1" fmla="*/ 6096 h 4723372"/>
              <a:gd name="connsiteX2" fmla="*/ 1110549 w 5865429"/>
              <a:gd name="connsiteY2" fmla="*/ 4723372 h 4723372"/>
              <a:gd name="connsiteX3" fmla="*/ 3709 w 5865429"/>
              <a:gd name="connsiteY3" fmla="*/ 3641952 h 4723372"/>
              <a:gd name="connsiteX4" fmla="*/ 1493 w 5865429"/>
              <a:gd name="connsiteY4" fmla="*/ 0 h 4723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65429" h="4723372">
                <a:moveTo>
                  <a:pt x="1493" y="0"/>
                </a:moveTo>
                <a:lnTo>
                  <a:pt x="5865429" y="6096"/>
                </a:lnTo>
                <a:lnTo>
                  <a:pt x="1110549" y="4723372"/>
                </a:lnTo>
                <a:cubicBezTo>
                  <a:pt x="753436" y="4375329"/>
                  <a:pt x="249642" y="3924883"/>
                  <a:pt x="3709" y="3641952"/>
                </a:cubicBezTo>
                <a:cubicBezTo>
                  <a:pt x="5202" y="2424755"/>
                  <a:pt x="0" y="1217197"/>
                  <a:pt x="1493" y="0"/>
                </a:cubicBezTo>
                <a:close/>
              </a:path>
            </a:pathLst>
          </a:custGeom>
          <a:solidFill>
            <a:srgbClr val="76BD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1" name="Picture 2" descr="S:\Calls\C_5794\Working_docs\Grafik\DHE_Logo_Transparent-01.png"/>
          <p:cNvPicPr>
            <a:picLocks noChangeAspect="1" noChangeArrowheads="1"/>
          </p:cNvPicPr>
          <p:nvPr userDrawn="1"/>
        </p:nvPicPr>
        <p:blipFill>
          <a:blip r:embed="rId2" cstate="print"/>
          <a:srcRect/>
          <a:stretch>
            <a:fillRect/>
          </a:stretch>
        </p:blipFill>
        <p:spPr bwMode="auto">
          <a:xfrm>
            <a:off x="6538249" y="5445224"/>
            <a:ext cx="2498247" cy="1340768"/>
          </a:xfrm>
          <a:prstGeom prst="rect">
            <a:avLst/>
          </a:prstGeom>
          <a:noFill/>
        </p:spPr>
      </p:pic>
      <p:sp>
        <p:nvSpPr>
          <p:cNvPr id="32" name="Titel 1"/>
          <p:cNvSpPr>
            <a:spLocks noGrp="1"/>
          </p:cNvSpPr>
          <p:nvPr>
            <p:ph type="title" hasCustomPrompt="1"/>
          </p:nvPr>
        </p:nvSpPr>
        <p:spPr>
          <a:xfrm>
            <a:off x="1979712" y="3839456"/>
            <a:ext cx="6624736" cy="1214203"/>
          </a:xfrm>
          <a:solidFill>
            <a:srgbClr val="DFE8F5"/>
          </a:solidFill>
        </p:spPr>
        <p:txBody>
          <a:bodyPr vert="horz" lIns="91440" tIns="45720" rIns="91440" bIns="45720" rtlCol="0" anchor="ctr">
            <a:normAutofit/>
          </a:bodyPr>
          <a:lstStyle>
            <a:lvl1pPr marL="0" algn="l" defTabSz="914400" rtl="0" eaLnBrk="1" latinLnBrk="0" hangingPunct="1">
              <a:spcBef>
                <a:spcPct val="0"/>
              </a:spcBef>
              <a:spcAft>
                <a:spcPts val="0"/>
              </a:spcAft>
              <a:buNone/>
              <a:defRPr lang="de-DE" sz="3200" kern="1200" dirty="0" smtClean="0">
                <a:solidFill>
                  <a:srgbClr val="1D599C"/>
                </a:solidFill>
                <a:latin typeface="Lato" pitchFamily="34" charset="0"/>
                <a:ea typeface="Lato" pitchFamily="34" charset="0"/>
                <a:cs typeface="Lato" pitchFamily="34" charset="0"/>
              </a:defRPr>
            </a:lvl1pPr>
          </a:lstStyle>
          <a:p>
            <a:r>
              <a:rPr lang="en-GB" noProof="0"/>
              <a:t>TITELMASTERFORMAT DURCH KLICKEN BEARBEITEN</a:t>
            </a:r>
          </a:p>
        </p:txBody>
      </p:sp>
      <p:sp>
        <p:nvSpPr>
          <p:cNvPr id="33" name="Untertitel 2"/>
          <p:cNvSpPr>
            <a:spLocks noGrp="1"/>
          </p:cNvSpPr>
          <p:nvPr>
            <p:ph type="subTitle" idx="1"/>
          </p:nvPr>
        </p:nvSpPr>
        <p:spPr>
          <a:xfrm>
            <a:off x="1979712" y="5075892"/>
            <a:ext cx="6588224" cy="369332"/>
          </a:xfrm>
          <a:noFill/>
        </p:spPr>
        <p:txBody>
          <a:bodyPr wrap="square" rtlCol="0">
            <a:spAutoFit/>
          </a:bodyPr>
          <a:lstStyle>
            <a:lvl1pPr marL="0" indent="0" algn="l" defTabSz="914400" rtl="0" eaLnBrk="1" latinLnBrk="0" hangingPunct="1">
              <a:buNone/>
              <a:defRPr lang="de-DE" sz="1800" i="1" kern="1200" dirty="0" smtClean="0">
                <a:solidFill>
                  <a:srgbClr val="0069B4"/>
                </a:solidFill>
                <a:latin typeface="Lato" pitchFamily="34" charset="0"/>
                <a:ea typeface="Lato" pitchFamily="34" charset="0"/>
                <a:cs typeface="Lat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err="1"/>
              <a:t>Formatvorlage</a:t>
            </a:r>
            <a:r>
              <a:rPr lang="en-GB" noProof="0"/>
              <a:t> des </a:t>
            </a:r>
            <a:r>
              <a:rPr lang="en-GB" noProof="0" err="1"/>
              <a:t>Untertitelmasters</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bschnittsüberschrift">
    <p:bg>
      <p:bgPr>
        <a:solidFill>
          <a:srgbClr val="DFE8F5"/>
        </a:solidFill>
        <a:effectLst/>
      </p:bgPr>
    </p:bg>
    <p:spTree>
      <p:nvGrpSpPr>
        <p:cNvPr id="1" name=""/>
        <p:cNvGrpSpPr/>
        <p:nvPr/>
      </p:nvGrpSpPr>
      <p:grpSpPr>
        <a:xfrm>
          <a:off x="0" y="0"/>
          <a:ext cx="0" cy="0"/>
          <a:chOff x="0" y="0"/>
          <a:chExt cx="0" cy="0"/>
        </a:xfrm>
      </p:grpSpPr>
      <p:sp>
        <p:nvSpPr>
          <p:cNvPr id="9" name="Freeform: Shape 11"/>
          <p:cNvSpPr/>
          <p:nvPr userDrawn="1"/>
        </p:nvSpPr>
        <p:spPr>
          <a:xfrm rot="5400000">
            <a:off x="-409836" y="4557042"/>
            <a:ext cx="1674590" cy="854921"/>
          </a:xfrm>
          <a:custGeom>
            <a:avLst/>
            <a:gdLst>
              <a:gd name="connsiteX0" fmla="*/ 0 w 1674590"/>
              <a:gd name="connsiteY0" fmla="*/ 1139893 h 1139894"/>
              <a:gd name="connsiteX1" fmla="*/ 824542 w 1674590"/>
              <a:gd name="connsiteY1" fmla="*/ 0 h 1139894"/>
              <a:gd name="connsiteX2" fmla="*/ 1674590 w 1674590"/>
              <a:gd name="connsiteY2" fmla="*/ 1139894 h 1139894"/>
            </a:gdLst>
            <a:ahLst/>
            <a:cxnLst>
              <a:cxn ang="0">
                <a:pos x="connsiteX0" y="connsiteY0"/>
              </a:cxn>
              <a:cxn ang="0">
                <a:pos x="connsiteX1" y="connsiteY1"/>
              </a:cxn>
              <a:cxn ang="0">
                <a:pos x="connsiteX2" y="connsiteY2"/>
              </a:cxn>
            </a:cxnLst>
            <a:rect l="l" t="t" r="r" b="b"/>
            <a:pathLst>
              <a:path w="1674590" h="1139894">
                <a:moveTo>
                  <a:pt x="0" y="1139893"/>
                </a:moveTo>
                <a:lnTo>
                  <a:pt x="824542" y="0"/>
                </a:lnTo>
                <a:lnTo>
                  <a:pt x="1674590" y="1139894"/>
                </a:lnTo>
                <a:close/>
              </a:path>
            </a:pathLst>
          </a:custGeom>
          <a:solidFill>
            <a:srgbClr val="0271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Freeform: Shape 13"/>
          <p:cNvSpPr/>
          <p:nvPr userDrawn="1"/>
        </p:nvSpPr>
        <p:spPr>
          <a:xfrm rot="10800000" flipV="1">
            <a:off x="0" y="5213254"/>
            <a:ext cx="2810666" cy="1644747"/>
          </a:xfrm>
          <a:custGeom>
            <a:avLst/>
            <a:gdLst>
              <a:gd name="connsiteX0" fmla="*/ 2273790 w 3747554"/>
              <a:gd name="connsiteY0" fmla="*/ 0 h 1644747"/>
              <a:gd name="connsiteX1" fmla="*/ 0 w 3747554"/>
              <a:gd name="connsiteY1" fmla="*/ 1644747 h 1644747"/>
              <a:gd name="connsiteX2" fmla="*/ 3747554 w 3747554"/>
              <a:gd name="connsiteY2" fmla="*/ 1644747 h 1644747"/>
              <a:gd name="connsiteX3" fmla="*/ 3747554 w 3747554"/>
              <a:gd name="connsiteY3" fmla="*/ 1099025 h 1644747"/>
            </a:gdLst>
            <a:ahLst/>
            <a:cxnLst>
              <a:cxn ang="0">
                <a:pos x="connsiteX0" y="connsiteY0"/>
              </a:cxn>
              <a:cxn ang="0">
                <a:pos x="connsiteX1" y="connsiteY1"/>
              </a:cxn>
              <a:cxn ang="0">
                <a:pos x="connsiteX2" y="connsiteY2"/>
              </a:cxn>
              <a:cxn ang="0">
                <a:pos x="connsiteX3" y="connsiteY3"/>
              </a:cxn>
            </a:cxnLst>
            <a:rect l="l" t="t" r="r" b="b"/>
            <a:pathLst>
              <a:path w="3747554" h="1644747">
                <a:moveTo>
                  <a:pt x="2273790" y="0"/>
                </a:moveTo>
                <a:lnTo>
                  <a:pt x="0" y="1644747"/>
                </a:lnTo>
                <a:lnTo>
                  <a:pt x="3747554" y="1644747"/>
                </a:lnTo>
                <a:lnTo>
                  <a:pt x="3747554" y="10990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Freihandform 10"/>
          <p:cNvSpPr/>
          <p:nvPr userDrawn="1"/>
        </p:nvSpPr>
        <p:spPr>
          <a:xfrm>
            <a:off x="-3710" y="-6096"/>
            <a:ext cx="5865429" cy="4723372"/>
          </a:xfrm>
          <a:custGeom>
            <a:avLst/>
            <a:gdLst>
              <a:gd name="connsiteX0" fmla="*/ 0 w 5857840"/>
              <a:gd name="connsiteY0" fmla="*/ 0 h 4720932"/>
              <a:gd name="connsiteX1" fmla="*/ 5857840 w 5857840"/>
              <a:gd name="connsiteY1" fmla="*/ 0 h 4720932"/>
              <a:gd name="connsiteX2" fmla="*/ 5857840 w 5857840"/>
              <a:gd name="connsiteY2" fmla="*/ 4720932 h 4720932"/>
              <a:gd name="connsiteX3" fmla="*/ 0 w 5857840"/>
              <a:gd name="connsiteY3" fmla="*/ 4720932 h 4720932"/>
              <a:gd name="connsiteX4" fmla="*/ 0 w 5857840"/>
              <a:gd name="connsiteY4" fmla="*/ 0 h 4720932"/>
              <a:gd name="connsiteX0" fmla="*/ 4480 w 5862320"/>
              <a:gd name="connsiteY0" fmla="*/ 0 h 4720932"/>
              <a:gd name="connsiteX1" fmla="*/ 5862320 w 5862320"/>
              <a:gd name="connsiteY1" fmla="*/ 0 h 4720932"/>
              <a:gd name="connsiteX2" fmla="*/ 5862320 w 5862320"/>
              <a:gd name="connsiteY2" fmla="*/ 4720932 h 4720932"/>
              <a:gd name="connsiteX3" fmla="*/ 4480 w 5862320"/>
              <a:gd name="connsiteY3" fmla="*/ 4720932 h 4720932"/>
              <a:gd name="connsiteX4" fmla="*/ 0 w 5862320"/>
              <a:gd name="connsiteY4" fmla="*/ 3651592 h 4720932"/>
              <a:gd name="connsiteX5" fmla="*/ 4480 w 58623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3880 w 5861720"/>
              <a:gd name="connsiteY3" fmla="*/ 4720932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17276"/>
              <a:gd name="connsiteX1" fmla="*/ 5861720 w 5861720"/>
              <a:gd name="connsiteY1" fmla="*/ 0 h 4717276"/>
              <a:gd name="connsiteX2" fmla="*/ 1106840 w 5861720"/>
              <a:gd name="connsiteY2" fmla="*/ 4717276 h 4717276"/>
              <a:gd name="connsiteX3" fmla="*/ 0 w 5861720"/>
              <a:gd name="connsiteY3" fmla="*/ 3635856 h 4717276"/>
              <a:gd name="connsiteX4" fmla="*/ 3880 w 5861720"/>
              <a:gd name="connsiteY4" fmla="*/ 0 h 4717276"/>
              <a:gd name="connsiteX0" fmla="*/ 1493 w 5865429"/>
              <a:gd name="connsiteY0" fmla="*/ 0 h 4723372"/>
              <a:gd name="connsiteX1" fmla="*/ 5865429 w 5865429"/>
              <a:gd name="connsiteY1" fmla="*/ 6096 h 4723372"/>
              <a:gd name="connsiteX2" fmla="*/ 1110549 w 5865429"/>
              <a:gd name="connsiteY2" fmla="*/ 4723372 h 4723372"/>
              <a:gd name="connsiteX3" fmla="*/ 3709 w 5865429"/>
              <a:gd name="connsiteY3" fmla="*/ 3641952 h 4723372"/>
              <a:gd name="connsiteX4" fmla="*/ 1493 w 5865429"/>
              <a:gd name="connsiteY4" fmla="*/ 0 h 4723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65429" h="4723372">
                <a:moveTo>
                  <a:pt x="1493" y="0"/>
                </a:moveTo>
                <a:lnTo>
                  <a:pt x="5865429" y="6096"/>
                </a:lnTo>
                <a:lnTo>
                  <a:pt x="1110549" y="4723372"/>
                </a:lnTo>
                <a:cubicBezTo>
                  <a:pt x="753436" y="4375329"/>
                  <a:pt x="249642" y="3924883"/>
                  <a:pt x="3709" y="3641952"/>
                </a:cubicBezTo>
                <a:cubicBezTo>
                  <a:pt x="5202" y="2424755"/>
                  <a:pt x="0" y="1217197"/>
                  <a:pt x="1493" y="0"/>
                </a:cubicBez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2" descr="S:\Calls\C_5794\Working_docs\Grafik\DHE_Logo_Transparent-01.png"/>
          <p:cNvPicPr>
            <a:picLocks noChangeAspect="1" noChangeArrowheads="1"/>
          </p:cNvPicPr>
          <p:nvPr userDrawn="1"/>
        </p:nvPicPr>
        <p:blipFill>
          <a:blip r:embed="rId3" cstate="print"/>
          <a:srcRect/>
          <a:stretch>
            <a:fillRect/>
          </a:stretch>
        </p:blipFill>
        <p:spPr bwMode="auto">
          <a:xfrm>
            <a:off x="6538249" y="5445224"/>
            <a:ext cx="2498247" cy="1340768"/>
          </a:xfrm>
          <a:prstGeom prst="rect">
            <a:avLst/>
          </a:prstGeom>
          <a:noFill/>
        </p:spPr>
      </p:pic>
      <p:sp>
        <p:nvSpPr>
          <p:cNvPr id="13" name="Titel 1"/>
          <p:cNvSpPr>
            <a:spLocks noGrp="1"/>
          </p:cNvSpPr>
          <p:nvPr>
            <p:ph type="title" hasCustomPrompt="1"/>
          </p:nvPr>
        </p:nvSpPr>
        <p:spPr>
          <a:xfrm>
            <a:off x="1979712" y="3839456"/>
            <a:ext cx="6624736" cy="1214203"/>
          </a:xfrm>
          <a:solidFill>
            <a:srgbClr val="DFE8F5"/>
          </a:solidFill>
        </p:spPr>
        <p:txBody>
          <a:bodyPr vert="horz" lIns="91440" tIns="45720" rIns="91440" bIns="45720" rtlCol="0" anchor="ctr">
            <a:normAutofit/>
          </a:bodyPr>
          <a:lstStyle>
            <a:lvl1pPr marL="0" algn="l" defTabSz="914400" rtl="0" eaLnBrk="1" latinLnBrk="0" hangingPunct="1">
              <a:spcBef>
                <a:spcPct val="0"/>
              </a:spcBef>
              <a:spcAft>
                <a:spcPts val="0"/>
              </a:spcAft>
              <a:buNone/>
              <a:defRPr lang="de-DE" sz="3200" kern="1200" dirty="0" smtClean="0">
                <a:solidFill>
                  <a:srgbClr val="1D599C"/>
                </a:solidFill>
                <a:latin typeface="Lato" pitchFamily="34" charset="0"/>
                <a:ea typeface="Lato" pitchFamily="34" charset="0"/>
                <a:cs typeface="Lato" pitchFamily="34" charset="0"/>
              </a:defRPr>
            </a:lvl1pPr>
          </a:lstStyle>
          <a:p>
            <a:r>
              <a:rPr lang="en-GB" noProof="0"/>
              <a:t>TITELMASTERFORMAT DURCH KLICKEN BEARBEITEN</a:t>
            </a:r>
          </a:p>
        </p:txBody>
      </p:sp>
      <p:sp>
        <p:nvSpPr>
          <p:cNvPr id="14" name="Untertitel 2"/>
          <p:cNvSpPr>
            <a:spLocks noGrp="1"/>
          </p:cNvSpPr>
          <p:nvPr>
            <p:ph type="subTitle" idx="1"/>
          </p:nvPr>
        </p:nvSpPr>
        <p:spPr>
          <a:xfrm>
            <a:off x="1979712" y="5075892"/>
            <a:ext cx="6588224" cy="369332"/>
          </a:xfrm>
          <a:noFill/>
        </p:spPr>
        <p:txBody>
          <a:bodyPr wrap="square" rtlCol="0">
            <a:spAutoFit/>
          </a:bodyPr>
          <a:lstStyle>
            <a:lvl1pPr marL="0" indent="0" algn="l" defTabSz="914400" rtl="0" eaLnBrk="1" latinLnBrk="0" hangingPunct="1">
              <a:buNone/>
              <a:defRPr lang="de-DE" sz="1800" i="1" kern="1200" dirty="0" smtClean="0">
                <a:solidFill>
                  <a:srgbClr val="0069B4"/>
                </a:solidFill>
                <a:latin typeface="Lato" pitchFamily="34" charset="0"/>
                <a:ea typeface="Lato" pitchFamily="34" charset="0"/>
                <a:cs typeface="Lat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err="1"/>
              <a:t>Formatvorlage</a:t>
            </a:r>
            <a:r>
              <a:rPr lang="en-GB" noProof="0"/>
              <a:t> des </a:t>
            </a:r>
            <a:r>
              <a:rPr lang="en-GB" noProof="0" err="1"/>
              <a:t>Untertitelmasters</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Abschnittsüberschrift">
    <p:bg>
      <p:bgPr>
        <a:solidFill>
          <a:srgbClr val="DFE8F5"/>
        </a:solidFill>
        <a:effectLst/>
      </p:bgPr>
    </p:bg>
    <p:spTree>
      <p:nvGrpSpPr>
        <p:cNvPr id="1" name=""/>
        <p:cNvGrpSpPr/>
        <p:nvPr/>
      </p:nvGrpSpPr>
      <p:grpSpPr>
        <a:xfrm>
          <a:off x="0" y="0"/>
          <a:ext cx="0" cy="0"/>
          <a:chOff x="0" y="0"/>
          <a:chExt cx="0" cy="0"/>
        </a:xfrm>
      </p:grpSpPr>
      <p:sp>
        <p:nvSpPr>
          <p:cNvPr id="25" name="Freeform: Shape 11"/>
          <p:cNvSpPr/>
          <p:nvPr userDrawn="1"/>
        </p:nvSpPr>
        <p:spPr>
          <a:xfrm rot="5400000">
            <a:off x="-409836" y="4557042"/>
            <a:ext cx="1674590" cy="854921"/>
          </a:xfrm>
          <a:custGeom>
            <a:avLst/>
            <a:gdLst>
              <a:gd name="connsiteX0" fmla="*/ 0 w 1674590"/>
              <a:gd name="connsiteY0" fmla="*/ 1139893 h 1139894"/>
              <a:gd name="connsiteX1" fmla="*/ 824542 w 1674590"/>
              <a:gd name="connsiteY1" fmla="*/ 0 h 1139894"/>
              <a:gd name="connsiteX2" fmla="*/ 1674590 w 1674590"/>
              <a:gd name="connsiteY2" fmla="*/ 1139894 h 1139894"/>
            </a:gdLst>
            <a:ahLst/>
            <a:cxnLst>
              <a:cxn ang="0">
                <a:pos x="connsiteX0" y="connsiteY0"/>
              </a:cxn>
              <a:cxn ang="0">
                <a:pos x="connsiteX1" y="connsiteY1"/>
              </a:cxn>
              <a:cxn ang="0">
                <a:pos x="connsiteX2" y="connsiteY2"/>
              </a:cxn>
            </a:cxnLst>
            <a:rect l="l" t="t" r="r" b="b"/>
            <a:pathLst>
              <a:path w="1674590" h="1139894">
                <a:moveTo>
                  <a:pt x="0" y="1139893"/>
                </a:moveTo>
                <a:lnTo>
                  <a:pt x="824542" y="0"/>
                </a:lnTo>
                <a:lnTo>
                  <a:pt x="1674590" y="1139894"/>
                </a:lnTo>
                <a:close/>
              </a:path>
            </a:pathLst>
          </a:custGeom>
          <a:solidFill>
            <a:srgbClr val="0271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Freeform: Shape 13"/>
          <p:cNvSpPr/>
          <p:nvPr userDrawn="1"/>
        </p:nvSpPr>
        <p:spPr>
          <a:xfrm rot="10800000" flipV="1">
            <a:off x="0" y="5213254"/>
            <a:ext cx="2810666" cy="1644747"/>
          </a:xfrm>
          <a:custGeom>
            <a:avLst/>
            <a:gdLst>
              <a:gd name="connsiteX0" fmla="*/ 2273790 w 3747554"/>
              <a:gd name="connsiteY0" fmla="*/ 0 h 1644747"/>
              <a:gd name="connsiteX1" fmla="*/ 0 w 3747554"/>
              <a:gd name="connsiteY1" fmla="*/ 1644747 h 1644747"/>
              <a:gd name="connsiteX2" fmla="*/ 3747554 w 3747554"/>
              <a:gd name="connsiteY2" fmla="*/ 1644747 h 1644747"/>
              <a:gd name="connsiteX3" fmla="*/ 3747554 w 3747554"/>
              <a:gd name="connsiteY3" fmla="*/ 1099025 h 1644747"/>
            </a:gdLst>
            <a:ahLst/>
            <a:cxnLst>
              <a:cxn ang="0">
                <a:pos x="connsiteX0" y="connsiteY0"/>
              </a:cxn>
              <a:cxn ang="0">
                <a:pos x="connsiteX1" y="connsiteY1"/>
              </a:cxn>
              <a:cxn ang="0">
                <a:pos x="connsiteX2" y="connsiteY2"/>
              </a:cxn>
              <a:cxn ang="0">
                <a:pos x="connsiteX3" y="connsiteY3"/>
              </a:cxn>
            </a:cxnLst>
            <a:rect l="l" t="t" r="r" b="b"/>
            <a:pathLst>
              <a:path w="3747554" h="1644747">
                <a:moveTo>
                  <a:pt x="2273790" y="0"/>
                </a:moveTo>
                <a:lnTo>
                  <a:pt x="0" y="1644747"/>
                </a:lnTo>
                <a:lnTo>
                  <a:pt x="3747554" y="1644747"/>
                </a:lnTo>
                <a:lnTo>
                  <a:pt x="3747554" y="10990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Freihandform 26"/>
          <p:cNvSpPr/>
          <p:nvPr userDrawn="1"/>
        </p:nvSpPr>
        <p:spPr>
          <a:xfrm>
            <a:off x="-3710" y="-6096"/>
            <a:ext cx="5865429" cy="4723372"/>
          </a:xfrm>
          <a:custGeom>
            <a:avLst/>
            <a:gdLst>
              <a:gd name="connsiteX0" fmla="*/ 0 w 5857840"/>
              <a:gd name="connsiteY0" fmla="*/ 0 h 4720932"/>
              <a:gd name="connsiteX1" fmla="*/ 5857840 w 5857840"/>
              <a:gd name="connsiteY1" fmla="*/ 0 h 4720932"/>
              <a:gd name="connsiteX2" fmla="*/ 5857840 w 5857840"/>
              <a:gd name="connsiteY2" fmla="*/ 4720932 h 4720932"/>
              <a:gd name="connsiteX3" fmla="*/ 0 w 5857840"/>
              <a:gd name="connsiteY3" fmla="*/ 4720932 h 4720932"/>
              <a:gd name="connsiteX4" fmla="*/ 0 w 5857840"/>
              <a:gd name="connsiteY4" fmla="*/ 0 h 4720932"/>
              <a:gd name="connsiteX0" fmla="*/ 4480 w 5862320"/>
              <a:gd name="connsiteY0" fmla="*/ 0 h 4720932"/>
              <a:gd name="connsiteX1" fmla="*/ 5862320 w 5862320"/>
              <a:gd name="connsiteY1" fmla="*/ 0 h 4720932"/>
              <a:gd name="connsiteX2" fmla="*/ 5862320 w 5862320"/>
              <a:gd name="connsiteY2" fmla="*/ 4720932 h 4720932"/>
              <a:gd name="connsiteX3" fmla="*/ 4480 w 5862320"/>
              <a:gd name="connsiteY3" fmla="*/ 4720932 h 4720932"/>
              <a:gd name="connsiteX4" fmla="*/ 0 w 5862320"/>
              <a:gd name="connsiteY4" fmla="*/ 3651592 h 4720932"/>
              <a:gd name="connsiteX5" fmla="*/ 4480 w 58623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3880 w 5861720"/>
              <a:gd name="connsiteY3" fmla="*/ 4720932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17276"/>
              <a:gd name="connsiteX1" fmla="*/ 5861720 w 5861720"/>
              <a:gd name="connsiteY1" fmla="*/ 0 h 4717276"/>
              <a:gd name="connsiteX2" fmla="*/ 1106840 w 5861720"/>
              <a:gd name="connsiteY2" fmla="*/ 4717276 h 4717276"/>
              <a:gd name="connsiteX3" fmla="*/ 0 w 5861720"/>
              <a:gd name="connsiteY3" fmla="*/ 3635856 h 4717276"/>
              <a:gd name="connsiteX4" fmla="*/ 3880 w 5861720"/>
              <a:gd name="connsiteY4" fmla="*/ 0 h 4717276"/>
              <a:gd name="connsiteX0" fmla="*/ 1493 w 5865429"/>
              <a:gd name="connsiteY0" fmla="*/ 0 h 4723372"/>
              <a:gd name="connsiteX1" fmla="*/ 5865429 w 5865429"/>
              <a:gd name="connsiteY1" fmla="*/ 6096 h 4723372"/>
              <a:gd name="connsiteX2" fmla="*/ 1110549 w 5865429"/>
              <a:gd name="connsiteY2" fmla="*/ 4723372 h 4723372"/>
              <a:gd name="connsiteX3" fmla="*/ 3709 w 5865429"/>
              <a:gd name="connsiteY3" fmla="*/ 3641952 h 4723372"/>
              <a:gd name="connsiteX4" fmla="*/ 1493 w 5865429"/>
              <a:gd name="connsiteY4" fmla="*/ 0 h 4723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65429" h="4723372">
                <a:moveTo>
                  <a:pt x="1493" y="0"/>
                </a:moveTo>
                <a:lnTo>
                  <a:pt x="5865429" y="6096"/>
                </a:lnTo>
                <a:lnTo>
                  <a:pt x="1110549" y="4723372"/>
                </a:lnTo>
                <a:cubicBezTo>
                  <a:pt x="753436" y="4375329"/>
                  <a:pt x="249642" y="3924883"/>
                  <a:pt x="3709" y="3641952"/>
                </a:cubicBezTo>
                <a:cubicBezTo>
                  <a:pt x="5202" y="2424755"/>
                  <a:pt x="0" y="1217197"/>
                  <a:pt x="1493" y="0"/>
                </a:cubicBez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1" name="Picture 2" descr="S:\Calls\C_5794\Working_docs\Grafik\DHE_Logo_Transparent-01.png"/>
          <p:cNvPicPr>
            <a:picLocks noChangeAspect="1" noChangeArrowheads="1"/>
          </p:cNvPicPr>
          <p:nvPr userDrawn="1"/>
        </p:nvPicPr>
        <p:blipFill>
          <a:blip r:embed="rId3" cstate="print"/>
          <a:srcRect/>
          <a:stretch>
            <a:fillRect/>
          </a:stretch>
        </p:blipFill>
        <p:spPr bwMode="auto">
          <a:xfrm>
            <a:off x="6538249" y="5445224"/>
            <a:ext cx="2498247" cy="1340768"/>
          </a:xfrm>
          <a:prstGeom prst="rect">
            <a:avLst/>
          </a:prstGeom>
          <a:noFill/>
        </p:spPr>
      </p:pic>
      <p:sp>
        <p:nvSpPr>
          <p:cNvPr id="32" name="Titel 1"/>
          <p:cNvSpPr>
            <a:spLocks noGrp="1"/>
          </p:cNvSpPr>
          <p:nvPr>
            <p:ph type="title" hasCustomPrompt="1"/>
          </p:nvPr>
        </p:nvSpPr>
        <p:spPr>
          <a:xfrm>
            <a:off x="1979712" y="3839456"/>
            <a:ext cx="6624736" cy="1214203"/>
          </a:xfrm>
          <a:solidFill>
            <a:srgbClr val="DFE8F5"/>
          </a:solidFill>
        </p:spPr>
        <p:txBody>
          <a:bodyPr vert="horz" lIns="91440" tIns="45720" rIns="91440" bIns="45720" rtlCol="0" anchor="ctr">
            <a:normAutofit/>
          </a:bodyPr>
          <a:lstStyle>
            <a:lvl1pPr marL="0" algn="l" defTabSz="914400" rtl="0" eaLnBrk="1" latinLnBrk="0" hangingPunct="1">
              <a:spcBef>
                <a:spcPct val="0"/>
              </a:spcBef>
              <a:spcAft>
                <a:spcPts val="0"/>
              </a:spcAft>
              <a:buNone/>
              <a:defRPr lang="de-DE" sz="3200" kern="1200" dirty="0" smtClean="0">
                <a:solidFill>
                  <a:srgbClr val="1D599C"/>
                </a:solidFill>
                <a:latin typeface="Lato" pitchFamily="34" charset="0"/>
                <a:ea typeface="Lato" pitchFamily="34" charset="0"/>
                <a:cs typeface="Lato" pitchFamily="34" charset="0"/>
              </a:defRPr>
            </a:lvl1pPr>
          </a:lstStyle>
          <a:p>
            <a:r>
              <a:rPr lang="en-GB" noProof="0"/>
              <a:t>TITELMASTERFORMAT DURCH KLICKEN BEARBEITEN</a:t>
            </a:r>
          </a:p>
        </p:txBody>
      </p:sp>
      <p:sp>
        <p:nvSpPr>
          <p:cNvPr id="33" name="Untertitel 2"/>
          <p:cNvSpPr>
            <a:spLocks noGrp="1"/>
          </p:cNvSpPr>
          <p:nvPr>
            <p:ph type="subTitle" idx="1"/>
          </p:nvPr>
        </p:nvSpPr>
        <p:spPr>
          <a:xfrm>
            <a:off x="1979712" y="5075892"/>
            <a:ext cx="6588224" cy="369332"/>
          </a:xfrm>
          <a:noFill/>
        </p:spPr>
        <p:txBody>
          <a:bodyPr wrap="square" rtlCol="0">
            <a:spAutoFit/>
          </a:bodyPr>
          <a:lstStyle>
            <a:lvl1pPr marL="0" indent="0" algn="l" defTabSz="914400" rtl="0" eaLnBrk="1" latinLnBrk="0" hangingPunct="1">
              <a:buNone/>
              <a:defRPr lang="de-DE" sz="1800" i="1" kern="1200" dirty="0" smtClean="0">
                <a:solidFill>
                  <a:srgbClr val="0069B4"/>
                </a:solidFill>
                <a:latin typeface="Lato" pitchFamily="34" charset="0"/>
                <a:ea typeface="Lato" pitchFamily="34" charset="0"/>
                <a:cs typeface="Lat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err="1"/>
              <a:t>Formatvorlage</a:t>
            </a:r>
            <a:r>
              <a:rPr lang="en-GB" noProof="0"/>
              <a:t> des </a:t>
            </a:r>
            <a:r>
              <a:rPr lang="en-GB" noProof="0" err="1"/>
              <a:t>Untertitelmasters</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Abschnittsüberschrift">
    <p:bg>
      <p:bgPr>
        <a:solidFill>
          <a:srgbClr val="DFE8F5"/>
        </a:solidFill>
        <a:effectLst/>
      </p:bgPr>
    </p:bg>
    <p:spTree>
      <p:nvGrpSpPr>
        <p:cNvPr id="1" name=""/>
        <p:cNvGrpSpPr/>
        <p:nvPr/>
      </p:nvGrpSpPr>
      <p:grpSpPr>
        <a:xfrm>
          <a:off x="0" y="0"/>
          <a:ext cx="0" cy="0"/>
          <a:chOff x="0" y="0"/>
          <a:chExt cx="0" cy="0"/>
        </a:xfrm>
      </p:grpSpPr>
      <p:sp>
        <p:nvSpPr>
          <p:cNvPr id="25" name="Freeform: Shape 11"/>
          <p:cNvSpPr/>
          <p:nvPr userDrawn="1"/>
        </p:nvSpPr>
        <p:spPr>
          <a:xfrm rot="5400000">
            <a:off x="-409836" y="4557042"/>
            <a:ext cx="1674590" cy="854921"/>
          </a:xfrm>
          <a:custGeom>
            <a:avLst/>
            <a:gdLst>
              <a:gd name="connsiteX0" fmla="*/ 0 w 1674590"/>
              <a:gd name="connsiteY0" fmla="*/ 1139893 h 1139894"/>
              <a:gd name="connsiteX1" fmla="*/ 824542 w 1674590"/>
              <a:gd name="connsiteY1" fmla="*/ 0 h 1139894"/>
              <a:gd name="connsiteX2" fmla="*/ 1674590 w 1674590"/>
              <a:gd name="connsiteY2" fmla="*/ 1139894 h 1139894"/>
            </a:gdLst>
            <a:ahLst/>
            <a:cxnLst>
              <a:cxn ang="0">
                <a:pos x="connsiteX0" y="connsiteY0"/>
              </a:cxn>
              <a:cxn ang="0">
                <a:pos x="connsiteX1" y="connsiteY1"/>
              </a:cxn>
              <a:cxn ang="0">
                <a:pos x="connsiteX2" y="connsiteY2"/>
              </a:cxn>
            </a:cxnLst>
            <a:rect l="l" t="t" r="r" b="b"/>
            <a:pathLst>
              <a:path w="1674590" h="1139894">
                <a:moveTo>
                  <a:pt x="0" y="1139893"/>
                </a:moveTo>
                <a:lnTo>
                  <a:pt x="824542" y="0"/>
                </a:lnTo>
                <a:lnTo>
                  <a:pt x="1674590" y="1139894"/>
                </a:lnTo>
                <a:close/>
              </a:path>
            </a:pathLst>
          </a:custGeom>
          <a:solidFill>
            <a:srgbClr val="0271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Freeform: Shape 13"/>
          <p:cNvSpPr/>
          <p:nvPr userDrawn="1"/>
        </p:nvSpPr>
        <p:spPr>
          <a:xfrm rot="10800000" flipV="1">
            <a:off x="0" y="5213254"/>
            <a:ext cx="2810666" cy="1644747"/>
          </a:xfrm>
          <a:custGeom>
            <a:avLst/>
            <a:gdLst>
              <a:gd name="connsiteX0" fmla="*/ 2273790 w 3747554"/>
              <a:gd name="connsiteY0" fmla="*/ 0 h 1644747"/>
              <a:gd name="connsiteX1" fmla="*/ 0 w 3747554"/>
              <a:gd name="connsiteY1" fmla="*/ 1644747 h 1644747"/>
              <a:gd name="connsiteX2" fmla="*/ 3747554 w 3747554"/>
              <a:gd name="connsiteY2" fmla="*/ 1644747 h 1644747"/>
              <a:gd name="connsiteX3" fmla="*/ 3747554 w 3747554"/>
              <a:gd name="connsiteY3" fmla="*/ 1099025 h 1644747"/>
            </a:gdLst>
            <a:ahLst/>
            <a:cxnLst>
              <a:cxn ang="0">
                <a:pos x="connsiteX0" y="connsiteY0"/>
              </a:cxn>
              <a:cxn ang="0">
                <a:pos x="connsiteX1" y="connsiteY1"/>
              </a:cxn>
              <a:cxn ang="0">
                <a:pos x="connsiteX2" y="connsiteY2"/>
              </a:cxn>
              <a:cxn ang="0">
                <a:pos x="connsiteX3" y="connsiteY3"/>
              </a:cxn>
            </a:cxnLst>
            <a:rect l="l" t="t" r="r" b="b"/>
            <a:pathLst>
              <a:path w="3747554" h="1644747">
                <a:moveTo>
                  <a:pt x="2273790" y="0"/>
                </a:moveTo>
                <a:lnTo>
                  <a:pt x="0" y="1644747"/>
                </a:lnTo>
                <a:lnTo>
                  <a:pt x="3747554" y="1644747"/>
                </a:lnTo>
                <a:lnTo>
                  <a:pt x="3747554" y="10990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Freihandform 26"/>
          <p:cNvSpPr/>
          <p:nvPr userDrawn="1"/>
        </p:nvSpPr>
        <p:spPr>
          <a:xfrm>
            <a:off x="-3710" y="-6096"/>
            <a:ext cx="5865429" cy="4723372"/>
          </a:xfrm>
          <a:custGeom>
            <a:avLst/>
            <a:gdLst>
              <a:gd name="connsiteX0" fmla="*/ 0 w 5857840"/>
              <a:gd name="connsiteY0" fmla="*/ 0 h 4720932"/>
              <a:gd name="connsiteX1" fmla="*/ 5857840 w 5857840"/>
              <a:gd name="connsiteY1" fmla="*/ 0 h 4720932"/>
              <a:gd name="connsiteX2" fmla="*/ 5857840 w 5857840"/>
              <a:gd name="connsiteY2" fmla="*/ 4720932 h 4720932"/>
              <a:gd name="connsiteX3" fmla="*/ 0 w 5857840"/>
              <a:gd name="connsiteY3" fmla="*/ 4720932 h 4720932"/>
              <a:gd name="connsiteX4" fmla="*/ 0 w 5857840"/>
              <a:gd name="connsiteY4" fmla="*/ 0 h 4720932"/>
              <a:gd name="connsiteX0" fmla="*/ 4480 w 5862320"/>
              <a:gd name="connsiteY0" fmla="*/ 0 h 4720932"/>
              <a:gd name="connsiteX1" fmla="*/ 5862320 w 5862320"/>
              <a:gd name="connsiteY1" fmla="*/ 0 h 4720932"/>
              <a:gd name="connsiteX2" fmla="*/ 5862320 w 5862320"/>
              <a:gd name="connsiteY2" fmla="*/ 4720932 h 4720932"/>
              <a:gd name="connsiteX3" fmla="*/ 4480 w 5862320"/>
              <a:gd name="connsiteY3" fmla="*/ 4720932 h 4720932"/>
              <a:gd name="connsiteX4" fmla="*/ 0 w 5862320"/>
              <a:gd name="connsiteY4" fmla="*/ 3651592 h 4720932"/>
              <a:gd name="connsiteX5" fmla="*/ 4480 w 58623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3880 w 5861720"/>
              <a:gd name="connsiteY3" fmla="*/ 4720932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20932"/>
              <a:gd name="connsiteX1" fmla="*/ 5861720 w 5861720"/>
              <a:gd name="connsiteY1" fmla="*/ 0 h 4720932"/>
              <a:gd name="connsiteX2" fmla="*/ 5861720 w 5861720"/>
              <a:gd name="connsiteY2" fmla="*/ 4720932 h 4720932"/>
              <a:gd name="connsiteX3" fmla="*/ 1106840 w 5861720"/>
              <a:gd name="connsiteY3" fmla="*/ 4717276 h 4720932"/>
              <a:gd name="connsiteX4" fmla="*/ 0 w 5861720"/>
              <a:gd name="connsiteY4" fmla="*/ 3635856 h 4720932"/>
              <a:gd name="connsiteX5" fmla="*/ 3880 w 5861720"/>
              <a:gd name="connsiteY5" fmla="*/ 0 h 4720932"/>
              <a:gd name="connsiteX0" fmla="*/ 3880 w 5861720"/>
              <a:gd name="connsiteY0" fmla="*/ 0 h 4717276"/>
              <a:gd name="connsiteX1" fmla="*/ 5861720 w 5861720"/>
              <a:gd name="connsiteY1" fmla="*/ 0 h 4717276"/>
              <a:gd name="connsiteX2" fmla="*/ 1106840 w 5861720"/>
              <a:gd name="connsiteY2" fmla="*/ 4717276 h 4717276"/>
              <a:gd name="connsiteX3" fmla="*/ 0 w 5861720"/>
              <a:gd name="connsiteY3" fmla="*/ 3635856 h 4717276"/>
              <a:gd name="connsiteX4" fmla="*/ 3880 w 5861720"/>
              <a:gd name="connsiteY4" fmla="*/ 0 h 4717276"/>
              <a:gd name="connsiteX0" fmla="*/ 1493 w 5865429"/>
              <a:gd name="connsiteY0" fmla="*/ 0 h 4723372"/>
              <a:gd name="connsiteX1" fmla="*/ 5865429 w 5865429"/>
              <a:gd name="connsiteY1" fmla="*/ 6096 h 4723372"/>
              <a:gd name="connsiteX2" fmla="*/ 1110549 w 5865429"/>
              <a:gd name="connsiteY2" fmla="*/ 4723372 h 4723372"/>
              <a:gd name="connsiteX3" fmla="*/ 3709 w 5865429"/>
              <a:gd name="connsiteY3" fmla="*/ 3641952 h 4723372"/>
              <a:gd name="connsiteX4" fmla="*/ 1493 w 5865429"/>
              <a:gd name="connsiteY4" fmla="*/ 0 h 4723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65429" h="4723372">
                <a:moveTo>
                  <a:pt x="1493" y="0"/>
                </a:moveTo>
                <a:lnTo>
                  <a:pt x="5865429" y="6096"/>
                </a:lnTo>
                <a:lnTo>
                  <a:pt x="1110549" y="4723372"/>
                </a:lnTo>
                <a:cubicBezTo>
                  <a:pt x="753436" y="4375329"/>
                  <a:pt x="249642" y="3924883"/>
                  <a:pt x="3709" y="3641952"/>
                </a:cubicBezTo>
                <a:cubicBezTo>
                  <a:pt x="5202" y="2424755"/>
                  <a:pt x="0" y="1217197"/>
                  <a:pt x="1493" y="0"/>
                </a:cubicBez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1" name="Picture 2" descr="S:\Calls\C_5794\Working_docs\Grafik\DHE_Logo_Transparent-01.png"/>
          <p:cNvPicPr>
            <a:picLocks noChangeAspect="1" noChangeArrowheads="1"/>
          </p:cNvPicPr>
          <p:nvPr userDrawn="1"/>
        </p:nvPicPr>
        <p:blipFill>
          <a:blip r:embed="rId3" cstate="print"/>
          <a:srcRect/>
          <a:stretch>
            <a:fillRect/>
          </a:stretch>
        </p:blipFill>
        <p:spPr bwMode="auto">
          <a:xfrm>
            <a:off x="6538249" y="5445224"/>
            <a:ext cx="2498247" cy="1340768"/>
          </a:xfrm>
          <a:prstGeom prst="rect">
            <a:avLst/>
          </a:prstGeom>
          <a:noFill/>
        </p:spPr>
      </p:pic>
      <p:sp>
        <p:nvSpPr>
          <p:cNvPr id="32" name="Titel 1"/>
          <p:cNvSpPr>
            <a:spLocks noGrp="1"/>
          </p:cNvSpPr>
          <p:nvPr>
            <p:ph type="title" hasCustomPrompt="1"/>
          </p:nvPr>
        </p:nvSpPr>
        <p:spPr>
          <a:xfrm>
            <a:off x="1979712" y="3839456"/>
            <a:ext cx="6624736" cy="1214203"/>
          </a:xfrm>
          <a:solidFill>
            <a:srgbClr val="DFE8F5"/>
          </a:solidFill>
        </p:spPr>
        <p:txBody>
          <a:bodyPr vert="horz" lIns="91440" tIns="45720" rIns="91440" bIns="45720" rtlCol="0" anchor="ctr">
            <a:normAutofit/>
          </a:bodyPr>
          <a:lstStyle>
            <a:lvl1pPr marL="0" algn="l" defTabSz="914400" rtl="0" eaLnBrk="1" latinLnBrk="0" hangingPunct="1">
              <a:spcBef>
                <a:spcPct val="0"/>
              </a:spcBef>
              <a:spcAft>
                <a:spcPts val="0"/>
              </a:spcAft>
              <a:buNone/>
              <a:defRPr lang="de-DE" sz="3200" kern="1200" dirty="0" smtClean="0">
                <a:solidFill>
                  <a:srgbClr val="1D599C"/>
                </a:solidFill>
                <a:latin typeface="Lato" pitchFamily="34" charset="0"/>
                <a:ea typeface="Lato" pitchFamily="34" charset="0"/>
                <a:cs typeface="Lato" pitchFamily="34" charset="0"/>
              </a:defRPr>
            </a:lvl1pPr>
          </a:lstStyle>
          <a:p>
            <a:r>
              <a:rPr lang="en-GB" noProof="0"/>
              <a:t>TITELMASTERFORMAT DURCH KLICKEN BEARBEITEN</a:t>
            </a:r>
          </a:p>
        </p:txBody>
      </p:sp>
      <p:sp>
        <p:nvSpPr>
          <p:cNvPr id="33" name="Untertitel 2"/>
          <p:cNvSpPr>
            <a:spLocks noGrp="1"/>
          </p:cNvSpPr>
          <p:nvPr>
            <p:ph type="subTitle" idx="1"/>
          </p:nvPr>
        </p:nvSpPr>
        <p:spPr>
          <a:xfrm>
            <a:off x="1979712" y="5075892"/>
            <a:ext cx="6588224" cy="369332"/>
          </a:xfrm>
          <a:noFill/>
        </p:spPr>
        <p:txBody>
          <a:bodyPr wrap="square" rtlCol="0">
            <a:spAutoFit/>
          </a:bodyPr>
          <a:lstStyle>
            <a:lvl1pPr marL="0" indent="0" algn="l" defTabSz="914400" rtl="0" eaLnBrk="1" latinLnBrk="0" hangingPunct="1">
              <a:buNone/>
              <a:defRPr lang="de-DE" sz="1800" i="1" kern="1200" dirty="0" smtClean="0">
                <a:solidFill>
                  <a:srgbClr val="0069B4"/>
                </a:solidFill>
                <a:latin typeface="Lato" pitchFamily="34" charset="0"/>
                <a:ea typeface="Lato" pitchFamily="34" charset="0"/>
                <a:cs typeface="Lat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err="1"/>
              <a:t>Formatvorlage</a:t>
            </a:r>
            <a:r>
              <a:rPr lang="en-GB" noProof="0"/>
              <a:t> des </a:t>
            </a:r>
            <a:r>
              <a:rPr lang="en-GB" noProof="0" err="1"/>
              <a:t>Untertitelmasters</a:t>
            </a:r>
            <a:r>
              <a:rPr lang="en-GB" noProof="0"/>
              <a:t> </a:t>
            </a:r>
            <a:r>
              <a:rPr lang="en-GB" noProof="0" err="1"/>
              <a:t>durch</a:t>
            </a:r>
            <a:r>
              <a:rPr lang="en-GB" noProof="0"/>
              <a:t> </a:t>
            </a:r>
            <a:r>
              <a:rPr lang="en-GB" noProof="0" err="1"/>
              <a:t>Klicken</a:t>
            </a:r>
            <a:r>
              <a:rPr lang="en-GB" noProof="0"/>
              <a:t> </a:t>
            </a:r>
            <a:r>
              <a:rPr lang="en-GB" noProof="0" err="1"/>
              <a:t>bearbeiten</a:t>
            </a:r>
            <a:endParaRPr lang="en-GB" noProof="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a:t>Textmasterformate durch Klicken bearbeiten</a:t>
            </a:r>
          </a:p>
          <a:p>
            <a:pPr lvl="1"/>
            <a:r>
              <a:rPr lang="en-GB" noProof="0"/>
              <a:t>Zweite Ebene</a:t>
            </a:r>
          </a:p>
          <a:p>
            <a:pPr lvl="2"/>
            <a:r>
              <a:rPr lang="en-GB" noProof="0"/>
              <a:t>Dritte Ebene</a:t>
            </a:r>
          </a:p>
          <a:p>
            <a:pPr lvl="3"/>
            <a:r>
              <a:rPr lang="en-GB" noProof="0"/>
              <a:t>Vierte Ebene</a:t>
            </a:r>
          </a:p>
          <a:p>
            <a:pPr lvl="4"/>
            <a:r>
              <a:rPr lang="en-GB" noProof="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Lato" pitchFamily="34" charset="0"/>
                <a:ea typeface="Lato" pitchFamily="34" charset="0"/>
                <a:cs typeface="Lato" pitchFamily="34" charset="0"/>
              </a:defRPr>
            </a:lvl1pPr>
          </a:lstStyle>
          <a:p>
            <a:fld id="{B8EB73B9-AEFE-4B46-93A3-421441D1BCC1}" type="datetime1">
              <a:rPr lang="de-DE" noProof="0" smtClean="0"/>
              <a:t>02.03.2021</a:t>
            </a:fld>
            <a:endParaRPr lang="en-GB" noProof="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Lato" pitchFamily="34" charset="0"/>
                <a:ea typeface="Lato" pitchFamily="34" charset="0"/>
                <a:cs typeface="Lato" pitchFamily="34" charset="0"/>
              </a:defRPr>
            </a:lvl1pPr>
          </a:lstStyle>
          <a:p>
            <a:r>
              <a:rPr lang="en-US" noProof="0"/>
              <a:t>DHE White Paper - Overview</a:t>
            </a:r>
            <a:endParaRPr lang="en-GB" noProof="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Lato" pitchFamily="34" charset="0"/>
                <a:ea typeface="Lato" pitchFamily="34" charset="0"/>
                <a:cs typeface="Lato" pitchFamily="34" charset="0"/>
              </a:defRPr>
            </a:lvl1pPr>
          </a:lstStyle>
          <a:p>
            <a:fld id="{22AF34C2-4083-4CC0-97B4-400ADDA9603F}" type="slidenum">
              <a:rPr lang="en-GB" noProof="0" smtClean="0"/>
              <a:pPr/>
              <a:t>‹Nº›</a:t>
            </a:fld>
            <a:endParaRPr lang="en-GB"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fade/>
  </p:transition>
  <p:hf hdr="0"/>
  <p:txStyles>
    <p:titleStyle>
      <a:lvl1pPr algn="ctr" defTabSz="914400" rtl="0" eaLnBrk="1" latinLnBrk="0" hangingPunct="1">
        <a:spcBef>
          <a:spcPct val="0"/>
        </a:spcBef>
        <a:buNone/>
        <a:defRPr sz="4400" kern="1200">
          <a:solidFill>
            <a:schemeClr val="tx1"/>
          </a:solidFill>
          <a:latin typeface="Lato" pitchFamily="34" charset="0"/>
          <a:ea typeface="Lato" pitchFamily="34" charset="0"/>
          <a:cs typeface="Lato"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3023320" y="2428816"/>
            <a:ext cx="5544616" cy="2848795"/>
          </a:xfrm>
          <a:noFill/>
        </p:spPr>
        <p:txBody>
          <a:bodyPr>
            <a:normAutofit/>
          </a:bodyPr>
          <a:lstStyle/>
          <a:p>
            <a:r>
              <a:rPr lang="en-GB" sz="5400" i="1"/>
              <a:t>DHE White Paper </a:t>
            </a:r>
            <a:br>
              <a:rPr lang="en-GB" sz="5400" i="1"/>
            </a:br>
            <a:r>
              <a:rPr lang="en-GB" sz="5400" i="1"/>
              <a:t>- Key elements</a:t>
            </a:r>
            <a:endParaRPr lang="de-DE" sz="5400" i="1"/>
          </a:p>
        </p:txBody>
      </p:sp>
      <p:pic>
        <p:nvPicPr>
          <p:cNvPr id="4"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666" y="116632"/>
            <a:ext cx="861941" cy="576064"/>
          </a:xfrm>
          <a:prstGeom prst="rect">
            <a:avLst/>
          </a:prstGeom>
        </p:spPr>
      </p:pic>
      <p:sp>
        <p:nvSpPr>
          <p:cNvPr id="5" name="TextBox 10"/>
          <p:cNvSpPr txBox="1"/>
          <p:nvPr/>
        </p:nvSpPr>
        <p:spPr>
          <a:xfrm>
            <a:off x="1115617" y="133762"/>
            <a:ext cx="4392488" cy="630942"/>
          </a:xfrm>
          <a:prstGeom prst="rect">
            <a:avLst/>
          </a:prstGeom>
          <a:noFill/>
        </p:spPr>
        <p:txBody>
          <a:bodyPr wrap="square" rtlCol="0">
            <a:spAutoFit/>
          </a:bodyPr>
          <a:lstStyle/>
          <a:p>
            <a:pPr>
              <a:lnSpc>
                <a:spcPct val="150000"/>
              </a:lnSpc>
            </a:pPr>
            <a:r>
              <a:rPr lang="en-GB" sz="1000">
                <a:solidFill>
                  <a:srgbClr val="0271B7"/>
                </a:solidFill>
                <a:latin typeface="Lato" panose="020F0502020204030203" pitchFamily="34" charset="0"/>
                <a:ea typeface="Lato" panose="020F0502020204030203" pitchFamily="34" charset="0"/>
                <a:cs typeface="Lato" panose="020F0502020204030203" pitchFamily="34" charset="0"/>
              </a:rPr>
              <a:t>This project has received funding from the European Union’s Horizon 2020 </a:t>
            </a:r>
          </a:p>
          <a:p>
            <a:r>
              <a:rPr lang="en-GB" sz="1000">
                <a:solidFill>
                  <a:srgbClr val="0271B7"/>
                </a:solidFill>
                <a:latin typeface="Lato" panose="020F0502020204030203" pitchFamily="34" charset="0"/>
                <a:ea typeface="Lato" panose="020F0502020204030203" pitchFamily="34" charset="0"/>
                <a:cs typeface="Lato" panose="020F0502020204030203" pitchFamily="34" charset="0"/>
              </a:rPr>
              <a:t>research and innovation programme under grant agreement No 826353</a:t>
            </a:r>
          </a:p>
          <a:p>
            <a:endParaRPr lang="en-GB" sz="1000">
              <a:solidFill>
                <a:srgbClr val="0271B7"/>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00686008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GB"/>
              <a:t>General info about the White Paper</a:t>
            </a:r>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69AF291B-D5FB-4F94-BB42-17D19C7550D5}" type="datetime1">
              <a:rPr lang="de-DE" smtClean="0"/>
              <a:t>02.03.2021</a:t>
            </a:fld>
            <a:endParaRPr lang="en-GB"/>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2</a:t>
            </a:fld>
            <a:endParaRPr lang="en-GB"/>
          </a:p>
        </p:txBody>
      </p:sp>
      <p:sp>
        <p:nvSpPr>
          <p:cNvPr id="7" name="Untertitel 9">
            <a:extLst>
              <a:ext uri="{FF2B5EF4-FFF2-40B4-BE49-F238E27FC236}">
                <a16:creationId xmlns:a16="http://schemas.microsoft.com/office/drawing/2014/main" id="{D0F31053-E69B-4E12-8ECC-9DABEA8BA3B7}"/>
              </a:ext>
            </a:extLst>
          </p:cNvPr>
          <p:cNvSpPr>
            <a:spLocks noGrp="1"/>
          </p:cNvSpPr>
          <p:nvPr>
            <p:ph idx="1"/>
          </p:nvPr>
        </p:nvSpPr>
        <p:spPr>
          <a:xfrm>
            <a:off x="250825" y="1125538"/>
            <a:ext cx="8642350" cy="5111750"/>
          </a:xfrm>
        </p:spPr>
        <p:txBody>
          <a:bodyPr>
            <a:normAutofit fontScale="85000" lnSpcReduction="20000"/>
          </a:bodyPr>
          <a:lstStyle/>
          <a:p>
            <a:pPr algn="just"/>
            <a:r>
              <a:rPr lang="en-GB" dirty="0"/>
              <a:t>The White Paper was developed under the H2020 project “</a:t>
            </a:r>
            <a:r>
              <a:rPr lang="en-GB" b="1" dirty="0"/>
              <a:t>DigitalHealthEurope</a:t>
            </a:r>
            <a:r>
              <a:rPr lang="en-GB" dirty="0"/>
              <a:t>” (DHE) and aims to be </a:t>
            </a:r>
            <a:r>
              <a:rPr lang="en-GB" b="1" dirty="0"/>
              <a:t>a guidance for scaling-up digital solutions </a:t>
            </a:r>
            <a:r>
              <a:rPr lang="en-GB" dirty="0"/>
              <a:t>with a focus on patients-healthcare professionals collaboration.</a:t>
            </a:r>
          </a:p>
          <a:p>
            <a:pPr algn="just"/>
            <a:endParaRPr lang="en-GB" dirty="0"/>
          </a:p>
          <a:p>
            <a:pPr algn="just"/>
            <a:r>
              <a:rPr lang="en-GB" dirty="0"/>
              <a:t>The </a:t>
            </a:r>
            <a:r>
              <a:rPr lang="en-GB" b="1" dirty="0"/>
              <a:t>White Paper’s structure </a:t>
            </a:r>
            <a:r>
              <a:rPr lang="en-GB" dirty="0"/>
              <a:t>includes:</a:t>
            </a:r>
          </a:p>
          <a:p>
            <a:pPr lvl="1" algn="just"/>
            <a:r>
              <a:rPr lang="en-GB" dirty="0"/>
              <a:t>1) Introduction, background and scope</a:t>
            </a:r>
          </a:p>
          <a:p>
            <a:pPr lvl="1" algn="just"/>
            <a:r>
              <a:rPr lang="en-GB" dirty="0"/>
              <a:t>2) Methodology and workshops outcomes</a:t>
            </a:r>
          </a:p>
          <a:p>
            <a:pPr lvl="1" algn="just"/>
            <a:r>
              <a:rPr lang="en-GB" dirty="0"/>
              <a:t>3) Lessons learned from the DHE project</a:t>
            </a:r>
          </a:p>
          <a:p>
            <a:pPr lvl="1" algn="just"/>
            <a:r>
              <a:rPr lang="en-GB" dirty="0"/>
              <a:t>4) White Paper core</a:t>
            </a:r>
          </a:p>
          <a:p>
            <a:pPr lvl="1" algn="just"/>
            <a:r>
              <a:rPr lang="en-GB" dirty="0"/>
              <a:t>6) Recap of recommendations and conclusive remarks. </a:t>
            </a:r>
          </a:p>
          <a:p>
            <a:pPr marL="457200" lvl="1" indent="0" algn="just">
              <a:buNone/>
            </a:pPr>
            <a:endParaRPr lang="en-GB" dirty="0"/>
          </a:p>
          <a:p>
            <a:pPr algn="just"/>
            <a:r>
              <a:rPr lang="en-GB" b="1" dirty="0"/>
              <a:t>The core part of the White Paper is built on the 7 steps of the empowerment roadmap</a:t>
            </a:r>
            <a:r>
              <a:rPr lang="en-GB" dirty="0"/>
              <a:t>, expanded to better detail their impact on digital health uptake and with a focus on patients-healthcare professionals involvement and collaboration. </a:t>
            </a:r>
          </a:p>
          <a:p>
            <a:pPr marL="0" indent="0" algn="just">
              <a:buNone/>
            </a:pPr>
            <a:endParaRPr lang="en-GB" dirty="0"/>
          </a:p>
          <a:p>
            <a:pPr algn="just"/>
            <a:r>
              <a:rPr lang="en-GB" dirty="0"/>
              <a:t>For each ‘core step’ the White Paper provides indications on: </a:t>
            </a:r>
            <a:r>
              <a:rPr lang="en-GB" b="1" dirty="0"/>
              <a:t>challenges, recommendations and initiatives already tackling the identified issues</a:t>
            </a:r>
          </a:p>
        </p:txBody>
      </p:sp>
    </p:spTree>
    <p:extLst>
      <p:ext uri="{BB962C8B-B14F-4D97-AF65-F5344CB8AC3E}">
        <p14:creationId xmlns:p14="http://schemas.microsoft.com/office/powerpoint/2010/main" val="99280345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US" dirty="0"/>
              <a:t>1. </a:t>
            </a:r>
            <a:r>
              <a:rPr lang="en-US" dirty="0" err="1"/>
              <a:t>Analyse</a:t>
            </a:r>
            <a:r>
              <a:rPr lang="en-US" dirty="0"/>
              <a:t>, develop and exchange knowledge on health and care systems and services </a:t>
            </a:r>
            <a:endParaRPr lang="en-GB" dirty="0"/>
          </a:p>
        </p:txBody>
      </p:sp>
      <p:sp>
        <p:nvSpPr>
          <p:cNvPr id="3" name="Content Placeholder 2">
            <a:extLst>
              <a:ext uri="{FF2B5EF4-FFF2-40B4-BE49-F238E27FC236}">
                <a16:creationId xmlns:a16="http://schemas.microsoft.com/office/drawing/2014/main" id="{70024CB4-9F48-4298-A885-777645499D64}"/>
              </a:ext>
            </a:extLst>
          </p:cNvPr>
          <p:cNvSpPr>
            <a:spLocks noGrp="1"/>
          </p:cNvSpPr>
          <p:nvPr>
            <p:ph idx="1"/>
          </p:nvPr>
        </p:nvSpPr>
        <p:spPr>
          <a:xfrm>
            <a:off x="251520" y="1058069"/>
            <a:ext cx="8640960" cy="2088232"/>
          </a:xfrm>
        </p:spPr>
        <p:txBody>
          <a:bodyPr>
            <a:normAutofit lnSpcReduction="10000"/>
          </a:bodyPr>
          <a:lstStyle/>
          <a:p>
            <a:pPr marL="0" indent="0" algn="just">
              <a:buNone/>
            </a:pPr>
            <a:r>
              <a:rPr lang="en-US" sz="1700" b="1" dirty="0"/>
              <a:t>Driving our health systems and services towards </a:t>
            </a:r>
            <a:r>
              <a:rPr lang="en-US" sz="1700" b="1" dirty="0" err="1"/>
              <a:t>digitalisation</a:t>
            </a:r>
            <a:r>
              <a:rPr lang="en-US" sz="1700" b="1" dirty="0"/>
              <a:t> </a:t>
            </a:r>
            <a:r>
              <a:rPr lang="en-US" sz="1700" dirty="0"/>
              <a:t>requires to develop a solid basis of knowledge on </a:t>
            </a:r>
            <a:r>
              <a:rPr lang="en-US" sz="1700" b="1" dirty="0"/>
              <a:t>how they work</a:t>
            </a:r>
            <a:r>
              <a:rPr lang="en-US" sz="1700" dirty="0"/>
              <a:t>, </a:t>
            </a:r>
            <a:r>
              <a:rPr lang="en-US" sz="1700" b="1" dirty="0"/>
              <a:t>how they communicate </a:t>
            </a:r>
            <a:r>
              <a:rPr lang="en-US" sz="1700" dirty="0"/>
              <a:t>(internally and across borders) </a:t>
            </a:r>
            <a:r>
              <a:rPr lang="en-US" sz="1700" b="1" dirty="0"/>
              <a:t>how they are </a:t>
            </a:r>
            <a:r>
              <a:rPr lang="en-US" sz="1700" b="1" dirty="0" err="1"/>
              <a:t>organised</a:t>
            </a:r>
            <a:r>
              <a:rPr lang="en-US" sz="1700" b="1" dirty="0"/>
              <a:t> </a:t>
            </a:r>
            <a:r>
              <a:rPr lang="en-US" sz="1700" dirty="0"/>
              <a:t>and how the different stakeholders and users are involved in their functioning.</a:t>
            </a:r>
          </a:p>
          <a:p>
            <a:pPr marL="0" indent="0" algn="just">
              <a:buNone/>
            </a:pPr>
            <a:r>
              <a:rPr lang="en-GB" sz="1700" b="0" i="0" dirty="0">
                <a:solidFill>
                  <a:srgbClr val="000000"/>
                </a:solidFill>
                <a:effectLst/>
                <a:latin typeface="Lato" panose="020F0502020204030203"/>
              </a:rPr>
              <a:t>Analysing, developing resource and how health and care systems and services work in detail is therefore a fundamental yet often overlooked step for advancing digitalisation in a coherent and inclusive way, fostering patients and healthcare professionals collaboration.</a:t>
            </a:r>
            <a:endParaRPr lang="en-US" sz="1700" dirty="0"/>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556FDEFB-6A66-4652-8ADF-F8CC74E84680}" type="datetime1">
              <a:rPr lang="de-DE" smtClean="0"/>
              <a:t>02.03.2021</a:t>
            </a:fld>
            <a:endParaRPr lang="en-GB"/>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3</a:t>
            </a:fld>
            <a:endParaRPr lang="en-GB"/>
          </a:p>
        </p:txBody>
      </p:sp>
      <p:sp>
        <p:nvSpPr>
          <p:cNvPr id="8" name="Content Placeholder 2">
            <a:extLst>
              <a:ext uri="{FF2B5EF4-FFF2-40B4-BE49-F238E27FC236}">
                <a16:creationId xmlns:a16="http://schemas.microsoft.com/office/drawing/2014/main" id="{70CE2408-D33B-4167-9128-705D8FDD70B1}"/>
              </a:ext>
            </a:extLst>
          </p:cNvPr>
          <p:cNvSpPr txBox="1">
            <a:spLocks/>
          </p:cNvSpPr>
          <p:nvPr/>
        </p:nvSpPr>
        <p:spPr>
          <a:xfrm>
            <a:off x="251520" y="3212976"/>
            <a:ext cx="4095016" cy="2727841"/>
          </a:xfrm>
          <a:prstGeom prst="rect">
            <a:avLst/>
          </a:prstGeom>
        </p:spPr>
        <p:txBody>
          <a:bodyPr vert="horz" lIns="91440" tIns="45720" rIns="91440" bIns="45720" rtlCol="0" anchor="t" anchorCtr="0">
            <a:no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b="1" dirty="0"/>
              <a:t>Challenges</a:t>
            </a:r>
          </a:p>
          <a:p>
            <a:r>
              <a:rPr lang="en-GB" sz="1200" b="0" i="0" dirty="0">
                <a:solidFill>
                  <a:srgbClr val="000000"/>
                </a:solidFill>
                <a:effectLst/>
                <a:latin typeface="Lato" panose="020F0502020204030203"/>
              </a:rPr>
              <a:t>Limited involvement of both patients and healthcare professionals</a:t>
            </a:r>
            <a:r>
              <a:rPr lang="en-GB" sz="1200" dirty="0">
                <a:latin typeface="Lato" panose="020F0502020204030203"/>
              </a:rPr>
              <a:t>.</a:t>
            </a:r>
          </a:p>
          <a:p>
            <a:r>
              <a:rPr lang="en-GB" sz="1200" b="0" i="0" dirty="0">
                <a:solidFill>
                  <a:srgbClr val="000000"/>
                </a:solidFill>
                <a:effectLst/>
                <a:latin typeface="Lato" panose="020F0502020204030203"/>
              </a:rPr>
              <a:t>Fragmented approach to digital health</a:t>
            </a:r>
            <a:r>
              <a:rPr lang="en-GB" sz="1200" dirty="0">
                <a:solidFill>
                  <a:srgbClr val="000000"/>
                </a:solidFill>
                <a:latin typeface="Lato" panose="020F0502020204030203"/>
              </a:rPr>
              <a:t> within and across countries</a:t>
            </a:r>
          </a:p>
          <a:p>
            <a:r>
              <a:rPr lang="en-GB" sz="1200" b="0" i="0" dirty="0">
                <a:solidFill>
                  <a:srgbClr val="000000"/>
                </a:solidFill>
                <a:effectLst/>
                <a:latin typeface="Lato" panose="020F0502020204030203"/>
              </a:rPr>
              <a:t>Scarce mapping of needs and challenges of patients and healthcare professionals.</a:t>
            </a:r>
          </a:p>
          <a:p>
            <a:r>
              <a:rPr lang="en-GB" sz="1200" b="0" i="0" dirty="0">
                <a:solidFill>
                  <a:srgbClr val="000000"/>
                </a:solidFill>
                <a:effectLst/>
                <a:latin typeface="Lato" panose="020F0502020204030203"/>
              </a:rPr>
              <a:t>Limited analysis of current level of access to digital health and care.</a:t>
            </a:r>
          </a:p>
          <a:p>
            <a:r>
              <a:rPr lang="en-US" sz="1200" dirty="0">
                <a:latin typeface="Lato" panose="020F0502020204030203"/>
              </a:rPr>
              <a:t>Limited analysis of digital health literacy levels, awareness on current digital health solutions, platforms and tools</a:t>
            </a:r>
            <a:endParaRPr lang="en-GB" sz="1200" b="1" dirty="0"/>
          </a:p>
        </p:txBody>
      </p:sp>
      <p:sp>
        <p:nvSpPr>
          <p:cNvPr id="9" name="Content Placeholder 2">
            <a:extLst>
              <a:ext uri="{FF2B5EF4-FFF2-40B4-BE49-F238E27FC236}">
                <a16:creationId xmlns:a16="http://schemas.microsoft.com/office/drawing/2014/main" id="{DF78F666-2564-488B-B985-AC1A66B87121}"/>
              </a:ext>
            </a:extLst>
          </p:cNvPr>
          <p:cNvSpPr txBox="1">
            <a:spLocks/>
          </p:cNvSpPr>
          <p:nvPr/>
        </p:nvSpPr>
        <p:spPr>
          <a:xfrm>
            <a:off x="4820198" y="3140968"/>
            <a:ext cx="4095016" cy="2798286"/>
          </a:xfrm>
          <a:prstGeom prst="rect">
            <a:avLst/>
          </a:prstGeom>
        </p:spPr>
        <p:txBody>
          <a:bodyPr vert="horz" lIns="91440" tIns="45720" rIns="91440" bIns="45720" rtlCol="0" anchor="t" anchorCtr="0">
            <a:no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400" b="1" dirty="0">
                <a:latin typeface="Lato" panose="020F0502020204030203"/>
              </a:rPr>
              <a:t>Recommendations</a:t>
            </a:r>
          </a:p>
          <a:p>
            <a:r>
              <a:rPr lang="en-GB" sz="1200" b="0" i="0" dirty="0">
                <a:solidFill>
                  <a:srgbClr val="000000"/>
                </a:solidFill>
                <a:effectLst/>
                <a:latin typeface="Lato" panose="020F0502020204030203"/>
              </a:rPr>
              <a:t>Harmonisation of the digital health glossary – speaking a common language</a:t>
            </a:r>
          </a:p>
          <a:p>
            <a:r>
              <a:rPr lang="en-GB" sz="1200" b="0" i="0" dirty="0">
                <a:solidFill>
                  <a:srgbClr val="000000"/>
                </a:solidFill>
                <a:effectLst/>
                <a:latin typeface="Lato" panose="020F0502020204030203"/>
              </a:rPr>
              <a:t>Dedicate a section of the state of health in the EU on digital health</a:t>
            </a:r>
          </a:p>
          <a:p>
            <a:r>
              <a:rPr lang="en-US" sz="1200" b="0" i="0" dirty="0">
                <a:solidFill>
                  <a:srgbClr val="000000"/>
                </a:solidFill>
                <a:effectLst/>
                <a:latin typeface="Lato" panose="020F0502020204030203"/>
              </a:rPr>
              <a:t>Additional funding on health and care systems research knowledge building and transfer, withing and across borders</a:t>
            </a:r>
          </a:p>
          <a:p>
            <a:r>
              <a:rPr lang="en-US" sz="1200" b="0" i="0" dirty="0">
                <a:solidFill>
                  <a:srgbClr val="000000"/>
                </a:solidFill>
                <a:effectLst/>
                <a:latin typeface="Lato" panose="020F0502020204030203"/>
              </a:rPr>
              <a:t>Regular analysis and mapping of the needs and challenges faced by healthcare professionals and patients</a:t>
            </a:r>
          </a:p>
          <a:p>
            <a:r>
              <a:rPr lang="en-US" sz="1200" dirty="0">
                <a:solidFill>
                  <a:srgbClr val="000000"/>
                </a:solidFill>
                <a:latin typeface="Lato" panose="020F0502020204030203"/>
              </a:rPr>
              <a:t>Mapping of healthcare professionals involvement in digital health to identify profile gaps</a:t>
            </a:r>
            <a:endParaRPr lang="en-US" sz="1200" b="0" i="0" dirty="0">
              <a:solidFill>
                <a:srgbClr val="000000"/>
              </a:solidFill>
              <a:effectLst/>
              <a:latin typeface="Lato" panose="020F0502020204030203"/>
            </a:endParaRPr>
          </a:p>
        </p:txBody>
      </p:sp>
    </p:spTree>
    <p:extLst>
      <p:ext uri="{BB962C8B-B14F-4D97-AF65-F5344CB8AC3E}">
        <p14:creationId xmlns:p14="http://schemas.microsoft.com/office/powerpoint/2010/main" val="387087007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US" dirty="0"/>
              <a:t>2. Prepare the ecosystem for health and care </a:t>
            </a:r>
            <a:r>
              <a:rPr lang="en-US" dirty="0" err="1"/>
              <a:t>digitalisation</a:t>
            </a:r>
            <a:endParaRPr lang="en-GB" dirty="0"/>
          </a:p>
        </p:txBody>
      </p:sp>
      <p:sp>
        <p:nvSpPr>
          <p:cNvPr id="3" name="Content Placeholder 2">
            <a:extLst>
              <a:ext uri="{FF2B5EF4-FFF2-40B4-BE49-F238E27FC236}">
                <a16:creationId xmlns:a16="http://schemas.microsoft.com/office/drawing/2014/main" id="{70024CB4-9F48-4298-A885-777645499D64}"/>
              </a:ext>
            </a:extLst>
          </p:cNvPr>
          <p:cNvSpPr>
            <a:spLocks noGrp="1"/>
          </p:cNvSpPr>
          <p:nvPr>
            <p:ph idx="1"/>
          </p:nvPr>
        </p:nvSpPr>
        <p:spPr>
          <a:xfrm>
            <a:off x="251520" y="981869"/>
            <a:ext cx="8640960" cy="2075656"/>
          </a:xfrm>
        </p:spPr>
        <p:txBody>
          <a:bodyPr>
            <a:normAutofit fontScale="85000" lnSpcReduction="10000"/>
          </a:bodyPr>
          <a:lstStyle/>
          <a:p>
            <a:pPr marL="0" indent="0" algn="just">
              <a:buNone/>
            </a:pPr>
            <a:r>
              <a:rPr lang="en-GB" sz="1600" b="0" i="0" dirty="0">
                <a:solidFill>
                  <a:srgbClr val="000000"/>
                </a:solidFill>
                <a:effectLst/>
                <a:latin typeface="Lato" panose="020F0502020204030203"/>
              </a:rPr>
              <a:t>Analysing, building and transferring knowledge on our health systems is instrumental to </a:t>
            </a:r>
            <a:r>
              <a:rPr lang="en-GB" sz="1600" b="1" i="0" dirty="0">
                <a:solidFill>
                  <a:srgbClr val="000000"/>
                </a:solidFill>
                <a:effectLst/>
                <a:latin typeface="Lato" panose="020F0502020204030203"/>
              </a:rPr>
              <a:t>‘prepare’ the ecosystem for a broader, inclusive and accessible digital transformation of health and care.</a:t>
            </a:r>
          </a:p>
          <a:p>
            <a:pPr marL="0" indent="0" algn="just">
              <a:buNone/>
            </a:pPr>
            <a:r>
              <a:rPr lang="en-GB" sz="1600" b="0" i="0" dirty="0">
                <a:solidFill>
                  <a:srgbClr val="000000"/>
                </a:solidFill>
                <a:effectLst/>
                <a:latin typeface="Lato" panose="020F0502020204030203"/>
              </a:rPr>
              <a:t>Developing evidence and knowledge-based policies is a fundamental starting point towards </a:t>
            </a:r>
            <a:r>
              <a:rPr lang="en-GB" sz="1600" i="0" dirty="0">
                <a:solidFill>
                  <a:srgbClr val="000000"/>
                </a:solidFill>
                <a:effectLst/>
                <a:latin typeface="Lato" panose="020F0502020204030203"/>
              </a:rPr>
              <a:t>better ecosystems. Every </a:t>
            </a:r>
            <a:r>
              <a:rPr lang="en-GB" sz="1600" b="1" i="0" dirty="0">
                <a:solidFill>
                  <a:srgbClr val="000000"/>
                </a:solidFill>
                <a:effectLst/>
                <a:latin typeface="Lato" panose="020F0502020204030203"/>
              </a:rPr>
              <a:t>digital health policy should be based on principles of patient-centricity, collaboration between patients and healthcare professionals, co-design, empowerment, awareness and literacy, safety and protection of individual rights, trust, and equal access. </a:t>
            </a:r>
          </a:p>
          <a:p>
            <a:pPr marL="0" indent="0" algn="just">
              <a:buNone/>
            </a:pPr>
            <a:r>
              <a:rPr lang="en-GB" sz="1600" dirty="0">
                <a:solidFill>
                  <a:srgbClr val="000000"/>
                </a:solidFill>
                <a:latin typeface="Lato" panose="020F0502020204030203"/>
              </a:rPr>
              <a:t>Creating a healthy ecosystem for digitalisation should also be based on better and more efficient funding and incentives to improve access to digital health and develop, where needed, new platforms, tools and infrastructures</a:t>
            </a:r>
            <a:endParaRPr lang="en-GB" sz="1600" dirty="0"/>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556FDEFB-6A66-4652-8ADF-F8CC74E84680}" type="datetime1">
              <a:rPr lang="de-DE" smtClean="0"/>
              <a:t>02.03.2021</a:t>
            </a:fld>
            <a:endParaRPr lang="en-GB"/>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4</a:t>
            </a:fld>
            <a:endParaRPr lang="en-GB"/>
          </a:p>
        </p:txBody>
      </p:sp>
      <p:sp>
        <p:nvSpPr>
          <p:cNvPr id="8" name="Content Placeholder 2">
            <a:extLst>
              <a:ext uri="{FF2B5EF4-FFF2-40B4-BE49-F238E27FC236}">
                <a16:creationId xmlns:a16="http://schemas.microsoft.com/office/drawing/2014/main" id="{70CE2408-D33B-4167-9128-705D8FDD70B1}"/>
              </a:ext>
            </a:extLst>
          </p:cNvPr>
          <p:cNvSpPr txBox="1">
            <a:spLocks/>
          </p:cNvSpPr>
          <p:nvPr/>
        </p:nvSpPr>
        <p:spPr>
          <a:xfrm>
            <a:off x="251520" y="3212976"/>
            <a:ext cx="4095016" cy="2583826"/>
          </a:xfrm>
          <a:prstGeom prst="rect">
            <a:avLst/>
          </a:prstGeom>
        </p:spPr>
        <p:txBody>
          <a:bodyPr vert="horz" lIns="91440" tIns="45720" rIns="91440" bIns="45720" rtlCol="0" anchor="t" anchorCtr="0">
            <a:no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400" b="1" dirty="0"/>
              <a:t>Challenges</a:t>
            </a:r>
          </a:p>
          <a:p>
            <a:r>
              <a:rPr lang="en-GB" sz="1400" b="0" i="0" dirty="0">
                <a:solidFill>
                  <a:srgbClr val="000000"/>
                </a:solidFill>
                <a:effectLst/>
                <a:latin typeface="Lato" panose="020F0502020204030203"/>
              </a:rPr>
              <a:t>Lack of involvement of patients and healthcare professionals in designing digital health policies</a:t>
            </a:r>
          </a:p>
          <a:p>
            <a:r>
              <a:rPr lang="en-GB" sz="1400" b="0" i="0" dirty="0">
                <a:solidFill>
                  <a:srgbClr val="000000"/>
                </a:solidFill>
                <a:effectLst/>
                <a:latin typeface="Lato" panose="020F0502020204030203"/>
              </a:rPr>
              <a:t>Lack of long-term digital health policies objectives and investments</a:t>
            </a:r>
          </a:p>
          <a:p>
            <a:r>
              <a:rPr lang="en-US" sz="1400" b="0" i="0" dirty="0">
                <a:solidFill>
                  <a:srgbClr val="000000"/>
                </a:solidFill>
                <a:effectLst/>
                <a:latin typeface="Lato" panose="020F0502020204030203"/>
              </a:rPr>
              <a:t>Lack of proper infrastructures, tools and interoperability issues</a:t>
            </a:r>
          </a:p>
          <a:p>
            <a:r>
              <a:rPr lang="en-US" sz="1400" dirty="0">
                <a:solidFill>
                  <a:srgbClr val="000000"/>
                </a:solidFill>
                <a:latin typeface="Lato" panose="020F0502020204030203"/>
              </a:rPr>
              <a:t>Lack of uptake of digital health innovation at health systems level and inefficient use of funding</a:t>
            </a:r>
            <a:endParaRPr lang="en-GB" sz="1400" b="0" i="0" dirty="0">
              <a:solidFill>
                <a:srgbClr val="000000"/>
              </a:solidFill>
              <a:effectLst/>
              <a:latin typeface="Lato" panose="020F0502020204030203"/>
            </a:endParaRPr>
          </a:p>
        </p:txBody>
      </p:sp>
      <p:sp>
        <p:nvSpPr>
          <p:cNvPr id="9" name="Content Placeholder 2">
            <a:extLst>
              <a:ext uri="{FF2B5EF4-FFF2-40B4-BE49-F238E27FC236}">
                <a16:creationId xmlns:a16="http://schemas.microsoft.com/office/drawing/2014/main" id="{DF78F666-2564-488B-B985-AC1A66B87121}"/>
              </a:ext>
            </a:extLst>
          </p:cNvPr>
          <p:cNvSpPr txBox="1">
            <a:spLocks/>
          </p:cNvSpPr>
          <p:nvPr/>
        </p:nvSpPr>
        <p:spPr>
          <a:xfrm>
            <a:off x="4820198" y="3212976"/>
            <a:ext cx="4095016" cy="2583826"/>
          </a:xfrm>
          <a:prstGeom prst="rect">
            <a:avLst/>
          </a:prstGeom>
        </p:spPr>
        <p:txBody>
          <a:bodyPr vert="horz" lIns="91440" tIns="45720" rIns="91440" bIns="45720" rtlCol="0" anchor="t" anchorCtr="0">
            <a:no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b="1" dirty="0"/>
              <a:t>Recommendations</a:t>
            </a:r>
          </a:p>
          <a:p>
            <a:r>
              <a:rPr lang="en-GB" sz="1200" b="0" i="0" dirty="0">
                <a:solidFill>
                  <a:srgbClr val="000000"/>
                </a:solidFill>
                <a:effectLst/>
                <a:latin typeface="Lato" panose="020F0502020204030203"/>
              </a:rPr>
              <a:t>Develop policies centred on patient-centricity, collaboration between patients and healthcare professionals, co-design, empowerment, awareness and literacy, safety and protection of individual rights, trust, and equal access.</a:t>
            </a:r>
          </a:p>
          <a:p>
            <a:r>
              <a:rPr lang="en-GB" sz="1200" b="0" i="0" dirty="0">
                <a:solidFill>
                  <a:srgbClr val="000000"/>
                </a:solidFill>
                <a:effectLst/>
                <a:latin typeface="Lato" panose="020F0502020204030203"/>
              </a:rPr>
              <a:t>Adopt collaborative frameworks and platforms allowing dialogue between stakeholders and with policy makers.</a:t>
            </a:r>
          </a:p>
          <a:p>
            <a:r>
              <a:rPr lang="en-US" sz="1200" b="0" i="0" dirty="0">
                <a:solidFill>
                  <a:srgbClr val="000000"/>
                </a:solidFill>
                <a:effectLst/>
                <a:latin typeface="Lato" panose="020F0502020204030203"/>
              </a:rPr>
              <a:t>More targeted funding and incentives supporting digital health uptake, with a particular focus on the elements facilitating collaboration between healthcare professionals and patients (e.g. skills and training, platforms and tools);</a:t>
            </a:r>
            <a:r>
              <a:rPr lang="en-GB" sz="1200" b="0" i="0" dirty="0">
                <a:solidFill>
                  <a:srgbClr val="000000"/>
                </a:solidFill>
                <a:effectLst/>
                <a:latin typeface="Lato" panose="020F0502020204030203"/>
              </a:rPr>
              <a:t> </a:t>
            </a:r>
          </a:p>
        </p:txBody>
      </p:sp>
    </p:spTree>
    <p:extLst>
      <p:ext uri="{BB962C8B-B14F-4D97-AF65-F5344CB8AC3E}">
        <p14:creationId xmlns:p14="http://schemas.microsoft.com/office/powerpoint/2010/main" val="386416919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GB"/>
              <a:t>Empower key stakeholders</a:t>
            </a:r>
          </a:p>
        </p:txBody>
      </p:sp>
      <p:sp>
        <p:nvSpPr>
          <p:cNvPr id="3" name="Content Placeholder 2">
            <a:extLst>
              <a:ext uri="{FF2B5EF4-FFF2-40B4-BE49-F238E27FC236}">
                <a16:creationId xmlns:a16="http://schemas.microsoft.com/office/drawing/2014/main" id="{70024CB4-9F48-4298-A885-777645499D64}"/>
              </a:ext>
            </a:extLst>
          </p:cNvPr>
          <p:cNvSpPr>
            <a:spLocks noGrp="1"/>
          </p:cNvSpPr>
          <p:nvPr>
            <p:ph idx="1"/>
          </p:nvPr>
        </p:nvSpPr>
        <p:spPr>
          <a:xfrm>
            <a:off x="251520" y="1019969"/>
            <a:ext cx="8640960" cy="2088232"/>
          </a:xfrm>
        </p:spPr>
        <p:txBody>
          <a:bodyPr>
            <a:normAutofit fontScale="92500"/>
          </a:bodyPr>
          <a:lstStyle/>
          <a:p>
            <a:pPr marL="0" indent="0" algn="just">
              <a:buNone/>
            </a:pPr>
            <a:r>
              <a:rPr lang="en-US" sz="1400" dirty="0"/>
              <a:t>Empowering key stakeholders across the ecosystem is vital for successful engagement and digital health uptake. </a:t>
            </a:r>
            <a:r>
              <a:rPr lang="en-GB" sz="1400" b="0" i="0" dirty="0">
                <a:solidFill>
                  <a:srgbClr val="000000"/>
                </a:solidFill>
                <a:effectLst/>
                <a:latin typeface="Lato" panose="020F0502020204030203"/>
              </a:rPr>
              <a:t>Boosting </a:t>
            </a:r>
            <a:r>
              <a:rPr lang="en-GB" sz="1400" b="1" i="0" dirty="0">
                <a:solidFill>
                  <a:srgbClr val="000000"/>
                </a:solidFill>
                <a:effectLst/>
                <a:latin typeface="Lato" panose="020F0502020204030203"/>
              </a:rPr>
              <a:t>patients</a:t>
            </a:r>
            <a:r>
              <a:rPr lang="en-GB" sz="1400" i="0" dirty="0">
                <a:solidFill>
                  <a:srgbClr val="000000"/>
                </a:solidFill>
                <a:effectLst/>
                <a:latin typeface="Lato" panose="020F0502020204030203"/>
              </a:rPr>
              <a:t>' empowerment </a:t>
            </a:r>
            <a:r>
              <a:rPr lang="en-GB" sz="1400" b="0" i="0" dirty="0">
                <a:solidFill>
                  <a:srgbClr val="000000"/>
                </a:solidFill>
                <a:effectLst/>
                <a:latin typeface="Lato" panose="020F0502020204030203"/>
              </a:rPr>
              <a:t>encompasses equipping patients and citizens </a:t>
            </a:r>
            <a:r>
              <a:rPr lang="en-GB" sz="1400" i="0" dirty="0">
                <a:solidFill>
                  <a:srgbClr val="000000"/>
                </a:solidFill>
                <a:effectLst/>
                <a:latin typeface="Lato" panose="020F0502020204030203"/>
              </a:rPr>
              <a:t>with digital health literacy and digital skills, essential to increase their trust in digital health and improve their willingness to engage in co-design. </a:t>
            </a:r>
          </a:p>
          <a:p>
            <a:pPr marL="0" indent="0" algn="just">
              <a:buNone/>
            </a:pPr>
            <a:r>
              <a:rPr lang="en-GB" sz="1400" b="0" i="0" dirty="0">
                <a:solidFill>
                  <a:srgbClr val="000000"/>
                </a:solidFill>
                <a:effectLst/>
                <a:latin typeface="Lato" panose="020F0502020204030203"/>
              </a:rPr>
              <a:t>Digital health skills development, education and training is equally fundamental for  </a:t>
            </a:r>
            <a:r>
              <a:rPr lang="en-GB" sz="1400" b="1" i="0" dirty="0">
                <a:solidFill>
                  <a:srgbClr val="000000"/>
                </a:solidFill>
                <a:effectLst/>
                <a:latin typeface="Lato" panose="020F0502020204030203"/>
              </a:rPr>
              <a:t>healthcare professionals</a:t>
            </a:r>
            <a:r>
              <a:rPr lang="en-GB" sz="1400" b="0" i="0" dirty="0">
                <a:solidFill>
                  <a:srgbClr val="000000"/>
                </a:solidFill>
                <a:effectLst/>
                <a:latin typeface="Lato" panose="020F0502020204030203"/>
              </a:rPr>
              <a:t>. Improving technical skills should be accompanied by soft skills, necessary to better communicate and collaborate with patients. Collaboration between patients and professionals</a:t>
            </a:r>
            <a:r>
              <a:rPr lang="en-US" sz="1400" b="0" i="0" dirty="0">
                <a:solidFill>
                  <a:srgbClr val="000000"/>
                </a:solidFill>
                <a:effectLst/>
                <a:latin typeface="Lato" panose="020F0502020204030203"/>
              </a:rPr>
              <a:t> should also take shape as a stronger involvement of patients in HCPs education and training.</a:t>
            </a:r>
          </a:p>
          <a:p>
            <a:pPr marL="0" indent="0" algn="just">
              <a:buNone/>
            </a:pPr>
            <a:r>
              <a:rPr lang="en-US" sz="1400" dirty="0"/>
              <a:t>Innovators as well as policy makers should also be informed of and trained about the benefits of successful collaborations between healthcare professionals and patients.</a:t>
            </a:r>
            <a:endParaRPr lang="en-GB" sz="1400" dirty="0"/>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556FDEFB-6A66-4652-8ADF-F8CC74E84680}" type="datetime1">
              <a:rPr lang="de-DE" smtClean="0"/>
              <a:t>02.03.2021</a:t>
            </a:fld>
            <a:endParaRPr lang="en-GB" dirty="0"/>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5</a:t>
            </a:fld>
            <a:endParaRPr lang="en-GB"/>
          </a:p>
        </p:txBody>
      </p:sp>
      <p:sp>
        <p:nvSpPr>
          <p:cNvPr id="8" name="Content Placeholder 2">
            <a:extLst>
              <a:ext uri="{FF2B5EF4-FFF2-40B4-BE49-F238E27FC236}">
                <a16:creationId xmlns:a16="http://schemas.microsoft.com/office/drawing/2014/main" id="{70CE2408-D33B-4167-9128-705D8FDD70B1}"/>
              </a:ext>
            </a:extLst>
          </p:cNvPr>
          <p:cNvSpPr txBox="1">
            <a:spLocks/>
          </p:cNvSpPr>
          <p:nvPr/>
        </p:nvSpPr>
        <p:spPr>
          <a:xfrm>
            <a:off x="251520" y="3212976"/>
            <a:ext cx="4095016" cy="2727842"/>
          </a:xfrm>
          <a:prstGeom prst="rect">
            <a:avLst/>
          </a:prstGeom>
        </p:spPr>
        <p:txBody>
          <a:bodyPr vert="horz" lIns="91440" tIns="45720" rIns="91440" bIns="45720" rtlCol="0" anchor="t" anchorCtr="0">
            <a:no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b="1" dirty="0"/>
              <a:t>Challenges</a:t>
            </a:r>
          </a:p>
          <a:p>
            <a:r>
              <a:rPr lang="en-US" sz="1200" dirty="0"/>
              <a:t>Developing digital skills is often not included in the core educational curricula of healthcare professionals.</a:t>
            </a:r>
          </a:p>
          <a:p>
            <a:r>
              <a:rPr lang="en-US" sz="1200" b="0" i="0" dirty="0">
                <a:solidFill>
                  <a:srgbClr val="000000"/>
                </a:solidFill>
                <a:effectLst/>
                <a:latin typeface="Lato" panose="020F0502020204030203"/>
              </a:rPr>
              <a:t>Limited focus on soft skills development for healthcare professionals, with impact on communication with patients.</a:t>
            </a:r>
          </a:p>
          <a:p>
            <a:r>
              <a:rPr lang="en-US" sz="1200" b="0" i="0" dirty="0">
                <a:solidFill>
                  <a:srgbClr val="000000"/>
                </a:solidFill>
                <a:effectLst/>
                <a:latin typeface="Lato" panose="020F0502020204030203"/>
              </a:rPr>
              <a:t>Limited overall levels of digital health literacy across the population and inequalities</a:t>
            </a:r>
          </a:p>
          <a:p>
            <a:r>
              <a:rPr lang="en-US" sz="1200" b="0" i="0" dirty="0">
                <a:solidFill>
                  <a:srgbClr val="000000"/>
                </a:solidFill>
                <a:effectLst/>
                <a:latin typeface="Lato" panose="020F0502020204030203"/>
              </a:rPr>
              <a:t>Education measures not reaching the population or reaching the population with insufficient level of information ‘tailoring’</a:t>
            </a:r>
          </a:p>
          <a:p>
            <a:r>
              <a:rPr lang="en-US" sz="1200" dirty="0">
                <a:solidFill>
                  <a:srgbClr val="000000"/>
                </a:solidFill>
                <a:latin typeface="Lato" panose="020F0502020204030203"/>
              </a:rPr>
              <a:t>Limited involvement of patients in HCPs education and training</a:t>
            </a:r>
            <a:endParaRPr lang="en-US" sz="1200" b="0" i="0" dirty="0">
              <a:solidFill>
                <a:srgbClr val="000000"/>
              </a:solidFill>
              <a:effectLst/>
              <a:latin typeface="Lato" panose="020F0502020204030203"/>
            </a:endParaRPr>
          </a:p>
          <a:p>
            <a:endParaRPr lang="en-US" sz="1200" dirty="0"/>
          </a:p>
        </p:txBody>
      </p:sp>
      <p:sp>
        <p:nvSpPr>
          <p:cNvPr id="9" name="Content Placeholder 2">
            <a:extLst>
              <a:ext uri="{FF2B5EF4-FFF2-40B4-BE49-F238E27FC236}">
                <a16:creationId xmlns:a16="http://schemas.microsoft.com/office/drawing/2014/main" id="{DF78F666-2564-488B-B985-AC1A66B87121}"/>
              </a:ext>
            </a:extLst>
          </p:cNvPr>
          <p:cNvSpPr txBox="1">
            <a:spLocks/>
          </p:cNvSpPr>
          <p:nvPr/>
        </p:nvSpPr>
        <p:spPr>
          <a:xfrm>
            <a:off x="4820198" y="3212976"/>
            <a:ext cx="4095016" cy="3312368"/>
          </a:xfrm>
          <a:prstGeom prst="rect">
            <a:avLst/>
          </a:prstGeom>
        </p:spPr>
        <p:txBody>
          <a:bodyPr vert="horz" lIns="91440" tIns="45720" rIns="91440" bIns="45720" rtlCol="0" anchor="t" anchorCtr="0">
            <a:normAutofit fontScale="77500" lnSpcReduction="20000"/>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400" b="1" dirty="0"/>
              <a:t>Recommendations</a:t>
            </a:r>
          </a:p>
          <a:p>
            <a:r>
              <a:rPr lang="en-US" sz="1400" dirty="0"/>
              <a:t>Foster life-long learning activities for healthcare professionals within their regular working hours, and link it to accreditation. </a:t>
            </a:r>
            <a:r>
              <a:rPr lang="en-US" sz="1400" dirty="0" err="1"/>
              <a:t>Sytems</a:t>
            </a:r>
            <a:r>
              <a:rPr lang="en-US" sz="1400" dirty="0"/>
              <a:t> of incentives could further support </a:t>
            </a:r>
            <a:r>
              <a:rPr lang="en-US" sz="1400" dirty="0" err="1"/>
              <a:t>HCPs’</a:t>
            </a:r>
            <a:r>
              <a:rPr lang="en-US" sz="1400" dirty="0"/>
              <a:t> participation in life-long learning activities</a:t>
            </a:r>
          </a:p>
          <a:p>
            <a:r>
              <a:rPr lang="en-US" sz="1400" dirty="0"/>
              <a:t>Include the development of digital skills as part of the core educational curricula of healthcare professionals at European level by establishing minimum educational frameworks.</a:t>
            </a:r>
          </a:p>
          <a:p>
            <a:r>
              <a:rPr lang="en-US" sz="1400" dirty="0"/>
              <a:t>Work in collaboration with </a:t>
            </a:r>
            <a:r>
              <a:rPr lang="en-US" sz="1400" dirty="0" err="1"/>
              <a:t>HCPs’</a:t>
            </a:r>
            <a:r>
              <a:rPr lang="en-US" sz="1400" dirty="0"/>
              <a:t> </a:t>
            </a:r>
            <a:r>
              <a:rPr lang="en-US" sz="1400" dirty="0" err="1"/>
              <a:t>organisation</a:t>
            </a:r>
            <a:r>
              <a:rPr lang="en-US" sz="1400" dirty="0"/>
              <a:t> to map needs and better communicate about the importance of digital health education and training</a:t>
            </a:r>
          </a:p>
          <a:p>
            <a:r>
              <a:rPr lang="en-US" sz="1400" dirty="0"/>
              <a:t>Stronger involvement of patients in healthcare professionals education to improve understanding of patients’ needs and foster a more collaborative approach</a:t>
            </a:r>
          </a:p>
          <a:p>
            <a:r>
              <a:rPr lang="en-US" sz="1400" dirty="0"/>
              <a:t>Involving patient </a:t>
            </a:r>
            <a:r>
              <a:rPr lang="en-US" sz="1400" dirty="0" err="1"/>
              <a:t>organisations</a:t>
            </a:r>
            <a:r>
              <a:rPr lang="en-US" sz="1400" dirty="0"/>
              <a:t> to better map people’s needs in terms of digital health literacy and digital health awareness. Patient </a:t>
            </a:r>
            <a:r>
              <a:rPr lang="en-US" sz="1400" dirty="0" err="1"/>
              <a:t>organisations</a:t>
            </a:r>
            <a:r>
              <a:rPr lang="en-US" sz="1400" dirty="0"/>
              <a:t> can also play a crucial role in delivering education and training.</a:t>
            </a:r>
          </a:p>
        </p:txBody>
      </p:sp>
    </p:spTree>
    <p:extLst>
      <p:ext uri="{BB962C8B-B14F-4D97-AF65-F5344CB8AC3E}">
        <p14:creationId xmlns:p14="http://schemas.microsoft.com/office/powerpoint/2010/main" val="269061640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GB" dirty="0"/>
              <a:t>4. Co-designing Digital Health from innovation to policy</a:t>
            </a:r>
          </a:p>
        </p:txBody>
      </p:sp>
      <p:sp>
        <p:nvSpPr>
          <p:cNvPr id="3" name="Content Placeholder 2">
            <a:extLst>
              <a:ext uri="{FF2B5EF4-FFF2-40B4-BE49-F238E27FC236}">
                <a16:creationId xmlns:a16="http://schemas.microsoft.com/office/drawing/2014/main" id="{70024CB4-9F48-4298-A885-777645499D64}"/>
              </a:ext>
            </a:extLst>
          </p:cNvPr>
          <p:cNvSpPr>
            <a:spLocks noGrp="1"/>
          </p:cNvSpPr>
          <p:nvPr>
            <p:ph idx="1"/>
          </p:nvPr>
        </p:nvSpPr>
        <p:spPr>
          <a:xfrm>
            <a:off x="251520" y="981869"/>
            <a:ext cx="8640960" cy="2088232"/>
          </a:xfrm>
        </p:spPr>
        <p:txBody>
          <a:bodyPr>
            <a:normAutofit lnSpcReduction="10000"/>
          </a:bodyPr>
          <a:lstStyle/>
          <a:p>
            <a:pPr marL="0" indent="0" algn="just">
              <a:buNone/>
            </a:pPr>
            <a:r>
              <a:rPr lang="en-GB" sz="1600" b="0" i="0" dirty="0">
                <a:solidFill>
                  <a:srgbClr val="000000"/>
                </a:solidFill>
                <a:effectLst/>
                <a:latin typeface="Lato" panose="020F0502020204030203"/>
              </a:rPr>
              <a:t>Empowering patients, healthcare professionals and other key stakeholders it is not sufficient if not accompanied by a strong digital health co-design approach. A</a:t>
            </a:r>
            <a:r>
              <a:rPr lang="en-US" sz="1600" b="0" i="0" dirty="0">
                <a:solidFill>
                  <a:srgbClr val="000000"/>
                </a:solidFill>
                <a:effectLst/>
                <a:latin typeface="Lato" panose="020F0502020204030203"/>
              </a:rPr>
              <a:t> perspective shift on the role of patients is needed: patients can no longer be seen only as recipients of care, but also as partners and innovators. We need to </a:t>
            </a:r>
            <a:r>
              <a:rPr lang="en-US" sz="1600" b="1" i="0" dirty="0">
                <a:solidFill>
                  <a:srgbClr val="000000"/>
                </a:solidFill>
                <a:effectLst/>
                <a:latin typeface="Lato" panose="020F0502020204030203"/>
              </a:rPr>
              <a:t>move beyon</a:t>
            </a:r>
            <a:r>
              <a:rPr lang="en-US" sz="1600" b="1" dirty="0">
                <a:solidFill>
                  <a:srgbClr val="000000"/>
                </a:solidFill>
                <a:latin typeface="Lato" panose="020F0502020204030203"/>
              </a:rPr>
              <a:t>d the ‘patient-</a:t>
            </a:r>
            <a:r>
              <a:rPr lang="en-US" sz="1600" b="1" dirty="0" err="1">
                <a:solidFill>
                  <a:srgbClr val="000000"/>
                </a:solidFill>
                <a:latin typeface="Lato" panose="020F0502020204030203"/>
              </a:rPr>
              <a:t>centredness</a:t>
            </a:r>
            <a:r>
              <a:rPr lang="en-US" sz="1600" b="1" dirty="0">
                <a:solidFill>
                  <a:srgbClr val="000000"/>
                </a:solidFill>
                <a:latin typeface="Lato" panose="020F0502020204030203"/>
              </a:rPr>
              <a:t>’ rhetoric </a:t>
            </a:r>
            <a:r>
              <a:rPr lang="en-US" sz="1600" dirty="0">
                <a:solidFill>
                  <a:srgbClr val="000000"/>
                </a:solidFill>
                <a:latin typeface="Lato" panose="020F0502020204030203"/>
              </a:rPr>
              <a:t>and make it a reality.</a:t>
            </a:r>
            <a:endParaRPr lang="en-GB" sz="1600" b="0" i="0" dirty="0">
              <a:solidFill>
                <a:srgbClr val="000000"/>
              </a:solidFill>
              <a:effectLst/>
              <a:latin typeface="Lato" panose="020F0502020204030203"/>
            </a:endParaRPr>
          </a:p>
          <a:p>
            <a:pPr marL="0" indent="0" algn="just">
              <a:buNone/>
            </a:pPr>
            <a:r>
              <a:rPr lang="en-GB" sz="1600" b="0" i="0" dirty="0">
                <a:solidFill>
                  <a:srgbClr val="000000"/>
                </a:solidFill>
                <a:effectLst/>
                <a:latin typeface="Lato" panose="020F0502020204030203"/>
              </a:rPr>
              <a:t>Co-designing, however, should not be looked at as an option for developing innovation or specific digital health tools and platforms. Co-design should be embedded as a principle for policy design</a:t>
            </a:r>
            <a:r>
              <a:rPr lang="en-GB" sz="1600" dirty="0">
                <a:solidFill>
                  <a:srgbClr val="000000"/>
                </a:solidFill>
                <a:latin typeface="Lato" panose="020F0502020204030203"/>
              </a:rPr>
              <a:t>.</a:t>
            </a:r>
            <a:endParaRPr lang="en-GB" sz="1800" dirty="0"/>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556FDEFB-6A66-4652-8ADF-F8CC74E84680}" type="datetime1">
              <a:rPr lang="de-DE" smtClean="0"/>
              <a:t>02.03.2021</a:t>
            </a:fld>
            <a:endParaRPr lang="en-GB"/>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6</a:t>
            </a:fld>
            <a:endParaRPr lang="en-GB"/>
          </a:p>
        </p:txBody>
      </p:sp>
      <p:sp>
        <p:nvSpPr>
          <p:cNvPr id="8" name="Content Placeholder 2">
            <a:extLst>
              <a:ext uri="{FF2B5EF4-FFF2-40B4-BE49-F238E27FC236}">
                <a16:creationId xmlns:a16="http://schemas.microsoft.com/office/drawing/2014/main" id="{70CE2408-D33B-4167-9128-705D8FDD70B1}"/>
              </a:ext>
            </a:extLst>
          </p:cNvPr>
          <p:cNvSpPr txBox="1">
            <a:spLocks/>
          </p:cNvSpPr>
          <p:nvPr/>
        </p:nvSpPr>
        <p:spPr>
          <a:xfrm>
            <a:off x="251520" y="3067396"/>
            <a:ext cx="4095016" cy="3028604"/>
          </a:xfrm>
          <a:prstGeom prst="rect">
            <a:avLst/>
          </a:prstGeom>
        </p:spPr>
        <p:txBody>
          <a:bodyPr vert="horz" lIns="91440" tIns="45720" rIns="91440" bIns="45720" rtlCol="0" anchor="t" anchorCtr="0">
            <a:normAutofit fontScale="92500" lnSpcReduction="20000"/>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400" b="1" dirty="0"/>
              <a:t>Challenges</a:t>
            </a:r>
          </a:p>
          <a:p>
            <a:r>
              <a:rPr lang="en-US" sz="1400" dirty="0"/>
              <a:t>Patient involvement in digital health co-design is still quite limited, in particular if compared to other healthcare sectors (e.g. medicines innovation)</a:t>
            </a:r>
          </a:p>
          <a:p>
            <a:r>
              <a:rPr lang="en-US" sz="1400" dirty="0"/>
              <a:t>Lack of digital skills for both patients and healthcare professionals limiting technical involvement</a:t>
            </a:r>
          </a:p>
          <a:p>
            <a:r>
              <a:rPr lang="en-US" sz="1400" dirty="0"/>
              <a:t>Lack of knowledge on how to engage in co-design activities, both at digital health innovation (tools) and at policy level.</a:t>
            </a:r>
          </a:p>
          <a:p>
            <a:r>
              <a:rPr lang="en-US" sz="1400" dirty="0"/>
              <a:t>Co-design of digital health tools is often seen as a burden by technical developers.</a:t>
            </a:r>
          </a:p>
          <a:p>
            <a:r>
              <a:rPr lang="en-US" sz="1400" dirty="0"/>
              <a:t>Healthcare professionals’ agendas are often too full to be involved in co-design activities</a:t>
            </a:r>
            <a:endParaRPr lang="en-GB" sz="1400" dirty="0"/>
          </a:p>
        </p:txBody>
      </p:sp>
      <p:sp>
        <p:nvSpPr>
          <p:cNvPr id="9" name="Content Placeholder 2">
            <a:extLst>
              <a:ext uri="{FF2B5EF4-FFF2-40B4-BE49-F238E27FC236}">
                <a16:creationId xmlns:a16="http://schemas.microsoft.com/office/drawing/2014/main" id="{DF78F666-2564-488B-B985-AC1A66B87121}"/>
              </a:ext>
            </a:extLst>
          </p:cNvPr>
          <p:cNvSpPr txBox="1">
            <a:spLocks/>
          </p:cNvSpPr>
          <p:nvPr/>
        </p:nvSpPr>
        <p:spPr>
          <a:xfrm>
            <a:off x="4820198" y="3067396"/>
            <a:ext cx="4095016" cy="2871858"/>
          </a:xfrm>
          <a:prstGeom prst="rect">
            <a:avLst/>
          </a:prstGeom>
        </p:spPr>
        <p:txBody>
          <a:bodyPr vert="horz" lIns="91440" tIns="45720" rIns="91440" bIns="45720" rtlCol="0" anchor="t" anchorCtr="0">
            <a:no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b="1" dirty="0"/>
              <a:t>Recommendations</a:t>
            </a:r>
          </a:p>
          <a:p>
            <a:r>
              <a:rPr lang="en-US" sz="1200" dirty="0"/>
              <a:t>Adopt policies making co-design with patients and healthcare professionals compulsory and </a:t>
            </a:r>
            <a:r>
              <a:rPr lang="en-US" sz="1200" dirty="0" err="1"/>
              <a:t>incentivising</a:t>
            </a:r>
            <a:r>
              <a:rPr lang="en-US" sz="1200" dirty="0"/>
              <a:t> patients and healthcare professionals collaboration</a:t>
            </a:r>
          </a:p>
          <a:p>
            <a:r>
              <a:rPr lang="en-US" sz="1200" dirty="0"/>
              <a:t>Healthcare professionals should be involved in the co-design/co-development of new digital health tools – both with the technical developers and with the patients. </a:t>
            </a:r>
          </a:p>
          <a:p>
            <a:r>
              <a:rPr lang="en-US" sz="1200" dirty="0"/>
              <a:t>Shape co-design as a mutually beneficial process in which healthcare professionals, patients, and healthcare professionals developers, constantly input each other on mutual needs, expectations and actual possibilities on what can be achieved. </a:t>
            </a:r>
          </a:p>
        </p:txBody>
      </p:sp>
    </p:spTree>
    <p:extLst>
      <p:ext uri="{BB962C8B-B14F-4D97-AF65-F5344CB8AC3E}">
        <p14:creationId xmlns:p14="http://schemas.microsoft.com/office/powerpoint/2010/main" val="68412951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US" dirty="0"/>
              <a:t>5. Implementation and collaboration </a:t>
            </a:r>
            <a:endParaRPr lang="en-GB" dirty="0"/>
          </a:p>
        </p:txBody>
      </p:sp>
      <p:sp>
        <p:nvSpPr>
          <p:cNvPr id="3" name="Content Placeholder 2">
            <a:extLst>
              <a:ext uri="{FF2B5EF4-FFF2-40B4-BE49-F238E27FC236}">
                <a16:creationId xmlns:a16="http://schemas.microsoft.com/office/drawing/2014/main" id="{70024CB4-9F48-4298-A885-777645499D64}"/>
              </a:ext>
            </a:extLst>
          </p:cNvPr>
          <p:cNvSpPr>
            <a:spLocks noGrp="1"/>
          </p:cNvSpPr>
          <p:nvPr>
            <p:ph idx="1"/>
          </p:nvPr>
        </p:nvSpPr>
        <p:spPr>
          <a:xfrm>
            <a:off x="251520" y="1077119"/>
            <a:ext cx="8640960" cy="2088232"/>
          </a:xfrm>
        </p:spPr>
        <p:txBody>
          <a:bodyPr>
            <a:normAutofit fontScale="92500" lnSpcReduction="20000"/>
          </a:bodyPr>
          <a:lstStyle/>
          <a:p>
            <a:pPr marL="0" indent="0" algn="just">
              <a:buNone/>
            </a:pPr>
            <a:r>
              <a:rPr lang="en-GB" sz="1700" dirty="0">
                <a:latin typeface="Lato" panose="020F0502020204030203"/>
              </a:rPr>
              <a:t>This step focuses on the ‘on the ground’ implementation of digital health policies and effective collaboration between patients and healthcare professionals to improve digital health uptake.</a:t>
            </a:r>
            <a:endParaRPr lang="en-GB" sz="1700" i="0" dirty="0">
              <a:effectLst/>
              <a:latin typeface="Lato" panose="020F0502020204030203"/>
            </a:endParaRPr>
          </a:p>
          <a:p>
            <a:pPr marL="0" indent="0" algn="just">
              <a:buNone/>
            </a:pPr>
            <a:r>
              <a:rPr lang="en-GB" sz="1700" i="0" dirty="0">
                <a:effectLst/>
                <a:latin typeface="Lato" panose="020F0502020204030203"/>
              </a:rPr>
              <a:t>Implementation would entail the establishment of collaboration frameworks at different levels, including with healthcare professionals and patients in the context of self-care and self-management using digital tools. </a:t>
            </a:r>
            <a:r>
              <a:rPr lang="en-GB" sz="1700" dirty="0">
                <a:latin typeface="Lato" panose="020F0502020204030203"/>
              </a:rPr>
              <a:t>Shared decision making in digital health and facilitated by digital health should also be at the centre of this step.</a:t>
            </a:r>
            <a:endParaRPr lang="en-GB" sz="1700" i="0" dirty="0">
              <a:effectLst/>
              <a:latin typeface="Lato" panose="020F0502020204030203"/>
            </a:endParaRPr>
          </a:p>
          <a:p>
            <a:pPr marL="0" indent="0" algn="just">
              <a:buNone/>
            </a:pPr>
            <a:r>
              <a:rPr lang="en-GB" sz="1700" i="0" dirty="0">
                <a:effectLst/>
                <a:latin typeface="Lato" panose="020F0502020204030203"/>
              </a:rPr>
              <a:t>A successful implementation phase would ultimately also entail broader adoption of digital health tools and platforms, which can be facilitated thanks to measures such as information campaigns or labelling frameworks.</a:t>
            </a:r>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556FDEFB-6A66-4652-8ADF-F8CC74E84680}" type="datetime1">
              <a:rPr lang="de-DE" smtClean="0"/>
              <a:t>02.03.2021</a:t>
            </a:fld>
            <a:endParaRPr lang="en-GB"/>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7</a:t>
            </a:fld>
            <a:endParaRPr lang="en-GB"/>
          </a:p>
        </p:txBody>
      </p:sp>
      <p:sp>
        <p:nvSpPr>
          <p:cNvPr id="8" name="Content Placeholder 2">
            <a:extLst>
              <a:ext uri="{FF2B5EF4-FFF2-40B4-BE49-F238E27FC236}">
                <a16:creationId xmlns:a16="http://schemas.microsoft.com/office/drawing/2014/main" id="{70CE2408-D33B-4167-9128-705D8FDD70B1}"/>
              </a:ext>
            </a:extLst>
          </p:cNvPr>
          <p:cNvSpPr txBox="1">
            <a:spLocks/>
          </p:cNvSpPr>
          <p:nvPr/>
        </p:nvSpPr>
        <p:spPr>
          <a:xfrm>
            <a:off x="251520" y="3346326"/>
            <a:ext cx="4095016" cy="2727842"/>
          </a:xfrm>
          <a:prstGeom prst="rect">
            <a:avLst/>
          </a:prstGeom>
        </p:spPr>
        <p:txBody>
          <a:bodyPr vert="horz" lIns="91440" tIns="45720" rIns="91440" bIns="45720" rtlCol="0" anchor="t" anchorCtr="0">
            <a:normAutofit fontScale="85000" lnSpcReduction="20000"/>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b="1" dirty="0"/>
              <a:t>Challenges</a:t>
            </a:r>
          </a:p>
          <a:p>
            <a:pPr algn="just"/>
            <a:r>
              <a:rPr lang="en-US" sz="1600" dirty="0"/>
              <a:t>Healthcare professionals are often overloaded with work, with little time for engaging in tasks other than direct patient care</a:t>
            </a:r>
          </a:p>
          <a:p>
            <a:r>
              <a:rPr lang="en-US" sz="1600" dirty="0"/>
              <a:t>The potential of digital health tools to facilitate shared decision making is still largely untapped</a:t>
            </a:r>
          </a:p>
          <a:p>
            <a:r>
              <a:rPr lang="en-US" sz="1600" dirty="0"/>
              <a:t>Lack of digital health understanding and trust limits digital health uptake </a:t>
            </a:r>
          </a:p>
          <a:p>
            <a:r>
              <a:rPr lang="en-US" sz="1600" dirty="0"/>
              <a:t>Lack of clear frameworks framing  collaboration between healthcare professionals and patients </a:t>
            </a:r>
          </a:p>
          <a:p>
            <a:endParaRPr lang="en-GB" sz="1600" dirty="0"/>
          </a:p>
        </p:txBody>
      </p:sp>
      <p:sp>
        <p:nvSpPr>
          <p:cNvPr id="9" name="Content Placeholder 2">
            <a:extLst>
              <a:ext uri="{FF2B5EF4-FFF2-40B4-BE49-F238E27FC236}">
                <a16:creationId xmlns:a16="http://schemas.microsoft.com/office/drawing/2014/main" id="{DF78F666-2564-488B-B985-AC1A66B87121}"/>
              </a:ext>
            </a:extLst>
          </p:cNvPr>
          <p:cNvSpPr txBox="1">
            <a:spLocks/>
          </p:cNvSpPr>
          <p:nvPr/>
        </p:nvSpPr>
        <p:spPr>
          <a:xfrm>
            <a:off x="4820198" y="3354287"/>
            <a:ext cx="4095016" cy="2727842"/>
          </a:xfrm>
          <a:prstGeom prst="rect">
            <a:avLst/>
          </a:prstGeom>
        </p:spPr>
        <p:txBody>
          <a:bodyPr vert="horz" lIns="91440" tIns="45720" rIns="91440" bIns="45720" rtlCol="0" anchor="t" anchorCtr="0">
            <a:normAutofit fontScale="92500" lnSpcReduction="10000"/>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b="1" dirty="0"/>
              <a:t>Recommendations</a:t>
            </a:r>
          </a:p>
          <a:p>
            <a:r>
              <a:rPr lang="en-US" sz="1200" dirty="0"/>
              <a:t>Adopt guidelines for better collaboration between healthcare professionals and patients</a:t>
            </a:r>
          </a:p>
          <a:p>
            <a:r>
              <a:rPr lang="en-US" sz="1200" dirty="0"/>
              <a:t>Tailored information campaigns to inform patients about the benefits of digital health tools</a:t>
            </a:r>
          </a:p>
          <a:p>
            <a:r>
              <a:rPr lang="en-GB" sz="1200" dirty="0"/>
              <a:t>Patients should also be helped in understanding how to identify safe digital health tools through, for example, labelling frameworks </a:t>
            </a:r>
          </a:p>
          <a:p>
            <a:r>
              <a:rPr lang="en-US" sz="1200" dirty="0"/>
              <a:t>Foster a change of mentality among healthcare professionals for better collaboration with patients by design and by default.</a:t>
            </a:r>
          </a:p>
          <a:p>
            <a:r>
              <a:rPr lang="en-GB" sz="1200" dirty="0"/>
              <a:t>Health Authorities should work with healthcare professionals to provide clear information about what digital tools they should use and inform patients about. </a:t>
            </a:r>
          </a:p>
          <a:p>
            <a:endParaRPr lang="en-GB" sz="1200" dirty="0"/>
          </a:p>
        </p:txBody>
      </p:sp>
    </p:spTree>
    <p:extLst>
      <p:ext uri="{BB962C8B-B14F-4D97-AF65-F5344CB8AC3E}">
        <p14:creationId xmlns:p14="http://schemas.microsoft.com/office/powerpoint/2010/main" val="344844309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GB" dirty="0"/>
              <a:t>6. Evaluate and assess</a:t>
            </a:r>
          </a:p>
        </p:txBody>
      </p:sp>
      <p:sp>
        <p:nvSpPr>
          <p:cNvPr id="3" name="Content Placeholder 2">
            <a:extLst>
              <a:ext uri="{FF2B5EF4-FFF2-40B4-BE49-F238E27FC236}">
                <a16:creationId xmlns:a16="http://schemas.microsoft.com/office/drawing/2014/main" id="{70024CB4-9F48-4298-A885-777645499D64}"/>
              </a:ext>
            </a:extLst>
          </p:cNvPr>
          <p:cNvSpPr>
            <a:spLocks noGrp="1"/>
          </p:cNvSpPr>
          <p:nvPr>
            <p:ph idx="1"/>
          </p:nvPr>
        </p:nvSpPr>
        <p:spPr>
          <a:xfrm>
            <a:off x="251520" y="1039019"/>
            <a:ext cx="8640960" cy="2088232"/>
          </a:xfrm>
        </p:spPr>
        <p:txBody>
          <a:bodyPr>
            <a:normAutofit/>
          </a:bodyPr>
          <a:lstStyle/>
          <a:p>
            <a:pPr marL="0" indent="0" algn="just">
              <a:buNone/>
            </a:pPr>
            <a:r>
              <a:rPr lang="en-US" sz="1600" i="0" dirty="0">
                <a:solidFill>
                  <a:srgbClr val="000000"/>
                </a:solidFill>
                <a:effectLst/>
                <a:latin typeface="Lato" panose="020F0502020204030203"/>
              </a:rPr>
              <a:t>Evaluation and assessment, from digital health policies to digital health tools, by receiving feedback from patients, healthcare professionals, and all other key healthcare stakeholders involved in digital health. </a:t>
            </a:r>
          </a:p>
          <a:p>
            <a:pPr marL="0" indent="0" algn="just">
              <a:buNone/>
            </a:pPr>
            <a:r>
              <a:rPr lang="en-US" sz="1600" i="0" dirty="0">
                <a:solidFill>
                  <a:srgbClr val="000000"/>
                </a:solidFill>
                <a:effectLst/>
                <a:latin typeface="Lato" panose="020F0502020204030203"/>
              </a:rPr>
              <a:t>These evaluations should be run on a regular basis to collect the feedback, and resolve any issues which are identified, with the aim to continuously improve the framework.</a:t>
            </a:r>
            <a:r>
              <a:rPr lang="en-US" sz="1600" dirty="0">
                <a:solidFill>
                  <a:srgbClr val="000000"/>
                </a:solidFill>
                <a:latin typeface="Lato" panose="020F0502020204030203"/>
              </a:rPr>
              <a:t> </a:t>
            </a:r>
          </a:p>
          <a:p>
            <a:pPr marL="0" indent="0" algn="just">
              <a:buNone/>
            </a:pPr>
            <a:r>
              <a:rPr lang="en-US" sz="1600" i="0" dirty="0">
                <a:solidFill>
                  <a:srgbClr val="000000"/>
                </a:solidFill>
                <a:effectLst/>
                <a:latin typeface="Lato" panose="020F0502020204030203"/>
              </a:rPr>
              <a:t>Comprehensive assessment reports should be produced to not only hold members accountable, but also to track progress over time and the successes of the framework. </a:t>
            </a:r>
            <a:endParaRPr lang="en-GB" sz="1600" dirty="0">
              <a:latin typeface="Lato" panose="020F0502020204030203"/>
            </a:endParaRPr>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556FDEFB-6A66-4652-8ADF-F8CC74E84680}" type="datetime1">
              <a:rPr lang="de-DE" smtClean="0"/>
              <a:t>02.03.2021</a:t>
            </a:fld>
            <a:endParaRPr lang="en-GB"/>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8</a:t>
            </a:fld>
            <a:endParaRPr lang="en-GB"/>
          </a:p>
        </p:txBody>
      </p:sp>
      <p:sp>
        <p:nvSpPr>
          <p:cNvPr id="8" name="Content Placeholder 2">
            <a:extLst>
              <a:ext uri="{FF2B5EF4-FFF2-40B4-BE49-F238E27FC236}">
                <a16:creationId xmlns:a16="http://schemas.microsoft.com/office/drawing/2014/main" id="{70CE2408-D33B-4167-9128-705D8FDD70B1}"/>
              </a:ext>
            </a:extLst>
          </p:cNvPr>
          <p:cNvSpPr txBox="1">
            <a:spLocks/>
          </p:cNvSpPr>
          <p:nvPr/>
        </p:nvSpPr>
        <p:spPr>
          <a:xfrm>
            <a:off x="251520" y="3068960"/>
            <a:ext cx="4095016" cy="2871858"/>
          </a:xfrm>
          <a:prstGeom prst="rect">
            <a:avLst/>
          </a:prstGeom>
        </p:spPr>
        <p:txBody>
          <a:bodyPr vert="horz" lIns="91440" tIns="45720" rIns="91440" bIns="45720" rtlCol="0" anchor="t" anchorCtr="0">
            <a:norm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b="1" dirty="0"/>
              <a:t>Challenges</a:t>
            </a:r>
          </a:p>
          <a:p>
            <a:pPr algn="just"/>
            <a:r>
              <a:rPr lang="en-GB" sz="1600" dirty="0"/>
              <a:t>Lack of regular and standardised proper evaluation of digital health policies and investments within and across borders</a:t>
            </a:r>
          </a:p>
          <a:p>
            <a:pPr algn="just"/>
            <a:r>
              <a:rPr lang="en-GB" sz="1600" dirty="0"/>
              <a:t>Limited assessment of digital health tools uptake and use and contextualisation of uptake gaps</a:t>
            </a:r>
          </a:p>
          <a:p>
            <a:pPr algn="just"/>
            <a:r>
              <a:rPr lang="en-GB" sz="1600" dirty="0"/>
              <a:t>Limited involvement of healthcare professionals and patients in evaluating digital health policies and tools</a:t>
            </a:r>
          </a:p>
        </p:txBody>
      </p:sp>
      <p:sp>
        <p:nvSpPr>
          <p:cNvPr id="9" name="Content Placeholder 2">
            <a:extLst>
              <a:ext uri="{FF2B5EF4-FFF2-40B4-BE49-F238E27FC236}">
                <a16:creationId xmlns:a16="http://schemas.microsoft.com/office/drawing/2014/main" id="{DF78F666-2564-488B-B985-AC1A66B87121}"/>
              </a:ext>
            </a:extLst>
          </p:cNvPr>
          <p:cNvSpPr txBox="1">
            <a:spLocks/>
          </p:cNvSpPr>
          <p:nvPr/>
        </p:nvSpPr>
        <p:spPr>
          <a:xfrm>
            <a:off x="4820198" y="3067396"/>
            <a:ext cx="4095016" cy="2871858"/>
          </a:xfrm>
          <a:prstGeom prst="rect">
            <a:avLst/>
          </a:prstGeom>
        </p:spPr>
        <p:txBody>
          <a:bodyPr vert="horz" lIns="91440" tIns="45720" rIns="91440" bIns="45720" rtlCol="0" anchor="t" anchorCtr="0">
            <a:normAutofit fontScale="92500" lnSpcReduction="10000"/>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b="1" dirty="0"/>
              <a:t>Recommendations</a:t>
            </a:r>
          </a:p>
          <a:p>
            <a:r>
              <a:rPr lang="en-US" sz="1600" dirty="0"/>
              <a:t>Adoption of </a:t>
            </a:r>
            <a:r>
              <a:rPr lang="en-US" sz="1600" dirty="0" err="1"/>
              <a:t>harmonised</a:t>
            </a:r>
            <a:r>
              <a:rPr lang="en-US" sz="1600" dirty="0"/>
              <a:t> framework for evaluation of assessment of digital health policies and tools</a:t>
            </a:r>
          </a:p>
          <a:p>
            <a:r>
              <a:rPr lang="en-US" sz="1600" dirty="0"/>
              <a:t>Building on experiences of projects such as MULTI-ACT, adapted to digital health </a:t>
            </a:r>
          </a:p>
          <a:p>
            <a:pPr algn="just"/>
            <a:r>
              <a:rPr lang="en-US" sz="1600" dirty="0"/>
              <a:t>Equip ecosystems with a solid governance and management model and, at the same time, allow enough flexibility for relationships to evolve dynamically according to the progressive changes in health policies and processes.</a:t>
            </a:r>
            <a:endParaRPr lang="en-GB" sz="1600" dirty="0"/>
          </a:p>
        </p:txBody>
      </p:sp>
    </p:spTree>
    <p:extLst>
      <p:ext uri="{BB962C8B-B14F-4D97-AF65-F5344CB8AC3E}">
        <p14:creationId xmlns:p14="http://schemas.microsoft.com/office/powerpoint/2010/main" val="377187267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40CC-48A4-4A8F-ACD1-2E655D3F73C9}"/>
              </a:ext>
            </a:extLst>
          </p:cNvPr>
          <p:cNvSpPr>
            <a:spLocks noGrp="1"/>
          </p:cNvSpPr>
          <p:nvPr>
            <p:ph type="title"/>
          </p:nvPr>
        </p:nvSpPr>
        <p:spPr/>
        <p:txBody>
          <a:bodyPr/>
          <a:lstStyle/>
          <a:p>
            <a:r>
              <a:rPr lang="en-GB" dirty="0"/>
              <a:t>7. Adapt and improve</a:t>
            </a:r>
          </a:p>
        </p:txBody>
      </p:sp>
      <p:sp>
        <p:nvSpPr>
          <p:cNvPr id="3" name="Content Placeholder 2">
            <a:extLst>
              <a:ext uri="{FF2B5EF4-FFF2-40B4-BE49-F238E27FC236}">
                <a16:creationId xmlns:a16="http://schemas.microsoft.com/office/drawing/2014/main" id="{70024CB4-9F48-4298-A885-777645499D64}"/>
              </a:ext>
            </a:extLst>
          </p:cNvPr>
          <p:cNvSpPr>
            <a:spLocks noGrp="1"/>
          </p:cNvSpPr>
          <p:nvPr>
            <p:ph idx="1"/>
          </p:nvPr>
        </p:nvSpPr>
        <p:spPr>
          <a:xfrm>
            <a:off x="251520" y="1124744"/>
            <a:ext cx="8640960" cy="2088232"/>
          </a:xfrm>
        </p:spPr>
        <p:txBody>
          <a:bodyPr>
            <a:normAutofit/>
          </a:bodyPr>
          <a:lstStyle/>
          <a:p>
            <a:pPr marL="0" indent="0" algn="just">
              <a:buNone/>
            </a:pPr>
            <a:r>
              <a:rPr lang="en-US" sz="1700" dirty="0"/>
              <a:t>The results of the evaluations (step 6) should be regularly </a:t>
            </a:r>
            <a:r>
              <a:rPr lang="en-US" sz="1700" dirty="0" err="1"/>
              <a:t>analysed</a:t>
            </a:r>
            <a:r>
              <a:rPr lang="en-US" sz="1700" dirty="0"/>
              <a:t> to identify challenges and successes in collaboration frameworks. </a:t>
            </a:r>
          </a:p>
          <a:p>
            <a:pPr marL="0" indent="0" algn="just">
              <a:buNone/>
            </a:pPr>
            <a:r>
              <a:rPr lang="en-US" sz="1700" dirty="0"/>
              <a:t>To better </a:t>
            </a:r>
            <a:r>
              <a:rPr lang="en-US" sz="1700" dirty="0" err="1"/>
              <a:t>optimise</a:t>
            </a:r>
            <a:r>
              <a:rPr lang="en-US" sz="1700" dirty="0"/>
              <a:t> this mechanism continuous discussion on the assessment results should be encouraged. </a:t>
            </a:r>
          </a:p>
          <a:p>
            <a:pPr marL="0" indent="0" algn="just">
              <a:buNone/>
            </a:pPr>
            <a:r>
              <a:rPr lang="en-US" sz="1700" dirty="0"/>
              <a:t>This can also be facilitated and scaled up via a process of sharing experiences across groups/ countries to share learnings and best practices.</a:t>
            </a:r>
            <a:endParaRPr lang="en-GB" sz="1700" dirty="0"/>
          </a:p>
        </p:txBody>
      </p:sp>
      <p:sp>
        <p:nvSpPr>
          <p:cNvPr id="4" name="Date Placeholder 3">
            <a:extLst>
              <a:ext uri="{FF2B5EF4-FFF2-40B4-BE49-F238E27FC236}">
                <a16:creationId xmlns:a16="http://schemas.microsoft.com/office/drawing/2014/main" id="{E598B4FA-E465-4469-A110-0B9EE6B507F4}"/>
              </a:ext>
            </a:extLst>
          </p:cNvPr>
          <p:cNvSpPr>
            <a:spLocks noGrp="1"/>
          </p:cNvSpPr>
          <p:nvPr>
            <p:ph type="dt" sz="half" idx="10"/>
          </p:nvPr>
        </p:nvSpPr>
        <p:spPr/>
        <p:txBody>
          <a:bodyPr/>
          <a:lstStyle/>
          <a:p>
            <a:fld id="{556FDEFB-6A66-4652-8ADF-F8CC74E84680}" type="datetime1">
              <a:rPr lang="de-DE" smtClean="0"/>
              <a:t>02.03.2021</a:t>
            </a:fld>
            <a:endParaRPr lang="en-GB"/>
          </a:p>
        </p:txBody>
      </p:sp>
      <p:sp>
        <p:nvSpPr>
          <p:cNvPr id="5" name="Footer Placeholder 4">
            <a:extLst>
              <a:ext uri="{FF2B5EF4-FFF2-40B4-BE49-F238E27FC236}">
                <a16:creationId xmlns:a16="http://schemas.microsoft.com/office/drawing/2014/main" id="{C62BEB3F-FBA5-43B6-80E3-96711F456961}"/>
              </a:ext>
            </a:extLst>
          </p:cNvPr>
          <p:cNvSpPr>
            <a:spLocks noGrp="1"/>
          </p:cNvSpPr>
          <p:nvPr>
            <p:ph type="ftr" sz="quarter" idx="11"/>
          </p:nvPr>
        </p:nvSpPr>
        <p:spPr/>
        <p:txBody>
          <a:bodyPr/>
          <a:lstStyle/>
          <a:p>
            <a:r>
              <a:rPr lang="en-US"/>
              <a:t>DHE White Paper – Key elements </a:t>
            </a:r>
            <a:endParaRPr lang="en-GB"/>
          </a:p>
        </p:txBody>
      </p:sp>
      <p:sp>
        <p:nvSpPr>
          <p:cNvPr id="6" name="Slide Number Placeholder 5">
            <a:extLst>
              <a:ext uri="{FF2B5EF4-FFF2-40B4-BE49-F238E27FC236}">
                <a16:creationId xmlns:a16="http://schemas.microsoft.com/office/drawing/2014/main" id="{EBF64FCF-9BBA-4D5B-A8A1-BEB8111BCE96}"/>
              </a:ext>
            </a:extLst>
          </p:cNvPr>
          <p:cNvSpPr>
            <a:spLocks noGrp="1"/>
          </p:cNvSpPr>
          <p:nvPr>
            <p:ph type="sldNum" sz="quarter" idx="12"/>
          </p:nvPr>
        </p:nvSpPr>
        <p:spPr/>
        <p:txBody>
          <a:bodyPr/>
          <a:lstStyle/>
          <a:p>
            <a:fld id="{22AF34C2-4083-4CC0-97B4-400ADDA9603F}" type="slidenum">
              <a:rPr lang="en-GB" smtClean="0"/>
              <a:pPr/>
              <a:t>9</a:t>
            </a:fld>
            <a:endParaRPr lang="en-GB"/>
          </a:p>
        </p:txBody>
      </p:sp>
      <p:sp>
        <p:nvSpPr>
          <p:cNvPr id="8" name="Content Placeholder 2">
            <a:extLst>
              <a:ext uri="{FF2B5EF4-FFF2-40B4-BE49-F238E27FC236}">
                <a16:creationId xmlns:a16="http://schemas.microsoft.com/office/drawing/2014/main" id="{70CE2408-D33B-4167-9128-705D8FDD70B1}"/>
              </a:ext>
            </a:extLst>
          </p:cNvPr>
          <p:cNvSpPr txBox="1">
            <a:spLocks/>
          </p:cNvSpPr>
          <p:nvPr/>
        </p:nvSpPr>
        <p:spPr>
          <a:xfrm>
            <a:off x="251520" y="3212976"/>
            <a:ext cx="4095016" cy="2727842"/>
          </a:xfrm>
          <a:prstGeom prst="rect">
            <a:avLst/>
          </a:prstGeom>
        </p:spPr>
        <p:txBody>
          <a:bodyPr vert="horz" lIns="91440" tIns="45720" rIns="91440" bIns="45720" rtlCol="0" anchor="t" anchorCtr="0">
            <a:norm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b="1" dirty="0"/>
              <a:t>Challenges</a:t>
            </a:r>
          </a:p>
          <a:p>
            <a:r>
              <a:rPr lang="en-GB" sz="1600" dirty="0"/>
              <a:t>Limited use of current evaluation efforts to adapt and improve digital health policies</a:t>
            </a:r>
          </a:p>
          <a:p>
            <a:r>
              <a:rPr lang="en-GB" sz="1600" dirty="0"/>
              <a:t>Lack of platforms facilitating regular discussion on how to implement evaluation and assessment results into policy and practice</a:t>
            </a:r>
          </a:p>
        </p:txBody>
      </p:sp>
      <p:sp>
        <p:nvSpPr>
          <p:cNvPr id="9" name="Content Placeholder 2">
            <a:extLst>
              <a:ext uri="{FF2B5EF4-FFF2-40B4-BE49-F238E27FC236}">
                <a16:creationId xmlns:a16="http://schemas.microsoft.com/office/drawing/2014/main" id="{DF78F666-2564-488B-B985-AC1A66B87121}"/>
              </a:ext>
            </a:extLst>
          </p:cNvPr>
          <p:cNvSpPr txBox="1">
            <a:spLocks/>
          </p:cNvSpPr>
          <p:nvPr/>
        </p:nvSpPr>
        <p:spPr>
          <a:xfrm>
            <a:off x="4820198" y="3211412"/>
            <a:ext cx="4095016" cy="2727842"/>
          </a:xfrm>
          <a:prstGeom prst="rect">
            <a:avLst/>
          </a:prstGeom>
        </p:spPr>
        <p:txBody>
          <a:bodyPr vert="horz" lIns="91440" tIns="45720" rIns="91440" bIns="45720" rtlCol="0" anchor="t" anchorCtr="0">
            <a:normAutofit/>
          </a:bodyPr>
          <a:lstStyle>
            <a:lvl1pPr marL="342900" indent="-342900" algn="l" defTabSz="914400" rtl="0" eaLnBrk="1" latinLnBrk="0" hangingPunct="1">
              <a:spcBef>
                <a:spcPts val="0"/>
              </a:spcBef>
              <a:spcAft>
                <a:spcPts val="600"/>
              </a:spcAft>
              <a:buClr>
                <a:srgbClr val="1D599C"/>
              </a:buClr>
              <a:buFont typeface="Arial" pitchFamily="34" charset="0"/>
              <a:buChar char="►"/>
              <a:defRPr sz="2200" kern="1200">
                <a:solidFill>
                  <a:schemeClr val="tx1"/>
                </a:solidFill>
                <a:latin typeface="Lato" pitchFamily="34" charset="0"/>
                <a:ea typeface="Lato" pitchFamily="34" charset="0"/>
                <a:cs typeface="Lato" pitchFamily="34" charset="0"/>
              </a:defRPr>
            </a:lvl1pPr>
            <a:lvl2pPr marL="742950" indent="-285750" algn="l" defTabSz="914400" rtl="0" eaLnBrk="1" latinLnBrk="0" hangingPunct="1">
              <a:spcBef>
                <a:spcPts val="0"/>
              </a:spcBef>
              <a:spcAft>
                <a:spcPts val="600"/>
              </a:spcAft>
              <a:buClr>
                <a:srgbClr val="1D599C"/>
              </a:buClr>
              <a:buFont typeface="Wingdings 3" pitchFamily="18" charset="2"/>
              <a:buChar char="w"/>
              <a:defRPr sz="1800" kern="1200">
                <a:solidFill>
                  <a:schemeClr val="tx1"/>
                </a:solidFill>
                <a:latin typeface="Lato" pitchFamily="34" charset="0"/>
                <a:ea typeface="Lato" pitchFamily="34" charset="0"/>
                <a:cs typeface="Lato" pitchFamily="34" charset="0"/>
              </a:defRPr>
            </a:lvl2pPr>
            <a:lvl3pPr marL="11430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3pPr>
            <a:lvl4pPr marL="16002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4pPr>
            <a:lvl5pPr marL="2057400" indent="-228600" algn="l" defTabSz="914400" rtl="0" eaLnBrk="1" latinLnBrk="0" hangingPunct="1">
              <a:spcBef>
                <a:spcPts val="0"/>
              </a:spcBef>
              <a:spcAft>
                <a:spcPts val="600"/>
              </a:spcAft>
              <a:buClr>
                <a:srgbClr val="1D599C"/>
              </a:buClr>
              <a:buFont typeface="Arial" pitchFamily="34" charset="0"/>
              <a:buChar char="»"/>
              <a:defRPr sz="1600" kern="1200">
                <a:solidFill>
                  <a:schemeClr val="tx1"/>
                </a:solidFill>
                <a:latin typeface="Lato" pitchFamily="34" charset="0"/>
                <a:ea typeface="Lato" pitchFamily="34" charset="0"/>
                <a:cs typeface="Lato"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b="1" dirty="0"/>
              <a:t>Recommendations</a:t>
            </a:r>
          </a:p>
          <a:p>
            <a:r>
              <a:rPr lang="en-GB" sz="1600" dirty="0"/>
              <a:t>Establishment of a European network to discuss harmonised methods to include evaluation results into policy</a:t>
            </a:r>
          </a:p>
          <a:p>
            <a:r>
              <a:rPr lang="en-GB" sz="1600" dirty="0"/>
              <a:t>Involvement of patients and professionals in analysing the evaluation and assessment results to better understand and contextualise the identified gaps and needs</a:t>
            </a:r>
          </a:p>
          <a:p>
            <a:endParaRPr lang="en-GB" sz="1600" dirty="0"/>
          </a:p>
          <a:p>
            <a:pPr marL="0" indent="0">
              <a:buFont typeface="Arial" pitchFamily="34" charset="0"/>
              <a:buNone/>
            </a:pPr>
            <a:endParaRPr lang="en-GB" sz="1600" b="1" dirty="0"/>
          </a:p>
        </p:txBody>
      </p:sp>
    </p:spTree>
    <p:extLst>
      <p:ext uri="{BB962C8B-B14F-4D97-AF65-F5344CB8AC3E}">
        <p14:creationId xmlns:p14="http://schemas.microsoft.com/office/powerpoint/2010/main" val="3140333584"/>
      </p:ext>
    </p:extLst>
  </p:cSld>
  <p:clrMapOvr>
    <a:masterClrMapping/>
  </p:clrMapOvr>
  <p:transition spd="med">
    <p:fade/>
  </p:transition>
</p:sld>
</file>

<file path=ppt/theme/theme1.xml><?xml version="1.0" encoding="utf-8"?>
<a:theme xmlns:a="http://schemas.openxmlformats.org/drawingml/2006/main" name="Larissa-Design">
  <a:themeElements>
    <a:clrScheme name="DHE">
      <a:dk1>
        <a:sysClr val="windowText" lastClr="000000"/>
      </a:dk1>
      <a:lt1>
        <a:sysClr val="window" lastClr="FFFFFF"/>
      </a:lt1>
      <a:dk2>
        <a:srgbClr val="133B67"/>
      </a:dk2>
      <a:lt2>
        <a:srgbClr val="76BDD0"/>
      </a:lt2>
      <a:accent1>
        <a:srgbClr val="F3A654"/>
      </a:accent1>
      <a:accent2>
        <a:srgbClr val="EA585C"/>
      </a:accent2>
      <a:accent3>
        <a:srgbClr val="82C365"/>
      </a:accent3>
      <a:accent4>
        <a:srgbClr val="9B67AD"/>
      </a:accent4>
      <a:accent5>
        <a:srgbClr val="E4EDF4"/>
      </a:accent5>
      <a:accent6>
        <a:srgbClr val="1D599C"/>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19EAF466D5DBB40B8A76BC003A157C1" ma:contentTypeVersion="11" ma:contentTypeDescription="Create a new document." ma:contentTypeScope="" ma:versionID="287863947081e6f64e6fb539da5c405d">
  <xsd:schema xmlns:xsd="http://www.w3.org/2001/XMLSchema" xmlns:xs="http://www.w3.org/2001/XMLSchema" xmlns:p="http://schemas.microsoft.com/office/2006/metadata/properties" xmlns:ns2="da5d2131-175e-435a-913f-c54c609c3bf8" xmlns:ns3="051526f2-961f-47b8-a862-47c75db89793" targetNamespace="http://schemas.microsoft.com/office/2006/metadata/properties" ma:root="true" ma:fieldsID="3e5804545f9ec3e3d6b73771e8aac9a9" ns2:_="" ns3:_="">
    <xsd:import namespace="da5d2131-175e-435a-913f-c54c609c3bf8"/>
    <xsd:import namespace="051526f2-961f-47b8-a862-47c75db8979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d2131-175e-435a-913f-c54c609c3b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1526f2-961f-47b8-a862-47c75db8979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4BCBD1-5B6E-4B21-A5E6-0F5AB06ED014}">
  <ds:schemaRefs>
    <ds:schemaRef ds:uri="http://schemas.microsoft.com/office/2006/documentManagement/types"/>
    <ds:schemaRef ds:uri="http://schemas.microsoft.com/office/infopath/2007/PartnerControls"/>
    <ds:schemaRef ds:uri="da5d2131-175e-435a-913f-c54c609c3bf8"/>
    <ds:schemaRef ds:uri="http://purl.org/dc/terms/"/>
    <ds:schemaRef ds:uri="http://www.w3.org/XML/1998/namespace"/>
    <ds:schemaRef ds:uri="http://purl.org/dc/elements/1.1/"/>
    <ds:schemaRef ds:uri="http://purl.org/dc/dcmitype/"/>
    <ds:schemaRef ds:uri="http://schemas.openxmlformats.org/package/2006/metadata/core-properties"/>
    <ds:schemaRef ds:uri="051526f2-961f-47b8-a862-47c75db89793"/>
    <ds:schemaRef ds:uri="http://schemas.microsoft.com/office/2006/metadata/properties"/>
  </ds:schemaRefs>
</ds:datastoreItem>
</file>

<file path=customXml/itemProps2.xml><?xml version="1.0" encoding="utf-8"?>
<ds:datastoreItem xmlns:ds="http://schemas.openxmlformats.org/officeDocument/2006/customXml" ds:itemID="{C8371A8C-9E20-4FF5-A9E9-1DD3E6147B2B}">
  <ds:schemaRefs>
    <ds:schemaRef ds:uri="051526f2-961f-47b8-a862-47c75db89793"/>
    <ds:schemaRef ds:uri="da5d2131-175e-435a-913f-c54c609c3b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8135AA-B8BE-46A6-BBB2-027C81B3AA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TotalTime>
  <Words>1948</Words>
  <Application>Microsoft Office PowerPoint</Application>
  <PresentationFormat>Presentación en pantalla (4:3)</PresentationFormat>
  <Paragraphs>134</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Lato</vt:lpstr>
      <vt:lpstr>Wingdings 3</vt:lpstr>
      <vt:lpstr>Larissa-Design</vt:lpstr>
      <vt:lpstr>DHE White Paper  - Key elements</vt:lpstr>
      <vt:lpstr>General info about the White Paper</vt:lpstr>
      <vt:lpstr>1. Analyse, develop and exchange knowledge on health and care systems and services </vt:lpstr>
      <vt:lpstr>2. Prepare the ecosystem for health and care digitalisation</vt:lpstr>
      <vt:lpstr>Empower key stakeholders</vt:lpstr>
      <vt:lpstr>4. Co-designing Digital Health from innovation to policy</vt:lpstr>
      <vt:lpstr>5. Implementation and collaboration </vt:lpstr>
      <vt:lpstr>6. Evaluate and assess</vt:lpstr>
      <vt:lpstr>7. Adapt and improve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Strahil</dc:creator>
  <cp:lastModifiedBy>Raquel Sánchez Sanz</cp:lastModifiedBy>
  <cp:revision>3</cp:revision>
  <dcterms:created xsi:type="dcterms:W3CDTF">2015-12-03T09:33:27Z</dcterms:created>
  <dcterms:modified xsi:type="dcterms:W3CDTF">2021-03-02T20:09:21Z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0x010100F19EAF466D5DBB40B8A76BC003A157C1</vt:lpwstr>
  </property>
</Properties>
</file>